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notesMasterIdLst>
    <p:notesMasterId r:id="rId12"/>
  </p:notesMasterIdLst>
  <p:sldSz cx="12191695" cy="6858000"/>
  <p:notesSz cx="6858000" cy="12191695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Cover slide for Frontend Developer.
Use this deck as a scenario-based interview drill. These questions are based on real patterns from technical screens, system design rounds, project debriefs, debugging rounds and hiring-manager conversations. They are not leaked/exact company questions.
Recommended use:
1) Try answering each question aloud in 3–5 minutes.
2) Use the answer signal as a checklist.
3) Use the common trap to audit your answer.
4) For project deep dives, map the question to your own projects and metrics.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Frontend Developer — Final Round: Production + Tradeoff
How to use this slide:
Try answering each question aloud before reading the signal. Strong answers should be specific, scenario-based and backed by tradeoffs.
Q49. After release, mobile users cannot complete signup. How do you triage and fix?
Answer blueprint:
- Clarify the requirement, users, data/input shape, scale and constraints.
- Hit these answer signals: impact, browser matrix, analytics, rollback/flag, progressive enhancement.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debugging only desktop or saying yes/no without evidence.
Q50. Product wants a fancy animation; performance budget is tight. How do you make the tradeoff?
Answer blueprint:
- Clarify the requirement, users, data/input shape, scale and constraints.
- Hit these answer signals: impact, browser matrix, analytics, rollback/flag, progressive enhancement.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debugging only desktop or saying yes/no without evidence.
Final slide coaching: For every answer, force yourself to say: constraints, design, edge cases, testing/validation, metrics, tradeoff, and follow-up. This is how top-company interviewers separate practical experience from memorized theory.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Frontend Developer — JavaScript &amp; Browser Fundamentals
How to use this slide:
Try answering each question aloud before reading the signal. Strong answers should be specific, scenario-based and backed by tradeoffs.
Q1. Explain an event loop issue where a UI freezes during heavy computation and how you would fix it.
Answer blueprint:
- Clarify the requirement, users, data/input shape, scale and constraints.
- Hit these answer signals: event loop, cancellation, stale closures, TypeScript unions, browser APIs, XSS.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using any or fixing bugs by random dependency changes.
Q2. Implement debounced search with cancellation so stale API responses do not overwrite newer results.
Answer blueprint:
- Clarify the requirement, users, data/input shape, scale and constraints.
- Hit these answer signals: event loop, cancellation, stale closures, TypeScript unions, browser APIs, XSS.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using any or fixing bugs by random dependency changes.
Q3. How do closures cause stale state bugs in React or browser callbacks?
Answer blueprint:
- Clarify the requirement, users, data/input shape, scale and constraints.
- Hit these answer signals: event loop, cancellation, stale closures, TypeScript unions, browser APIs, XSS.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using any or fixing bugs by random dependency changes.
Q4. How would you design TypeScript types for optional and discriminated API states?
Answer blueprint:
- Clarify the requirement, users, data/input shape, scale and constraints.
- Hit these answer signals: event loop, cancellation, stale closures, TypeScript unions, browser APIs, XSS.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using any or fixing bugs by random dependency changes.
Q5. A page behaves differently in Chrome and Safari. What debugging steps do you follow?
Answer blueprint:
- Clarify the requirement, users, data/input shape, scale and constraints.
- Hit these answer signals: event loop, cancellation, stale closures, TypeScript unions, browser APIs, XSS.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using any or fixing bugs by random dependency changes.
Q6. How do you prevent XSS when rendering user-generated content?
Answer blueprint:
- Clarify the requirement, users, data/input shape, scale and constraints.
- Hit these answer signals: event loop, cancellation, stale closures, TypeScript unions, browser APIs, XSS.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using any or fixing bugs by random dependency changes.
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Frontend Developer — React Architecture &amp; State
How to use this slide:
Try answering each question aloud before reading the signal. Strong answers should be specific, scenario-based and backed by tradeoffs.
Q7. Design a complex form with conditional fields, validation and draft save.
Answer blueprint:
- Clarify the requirement, users, data/input shape, scale and constraints.
- Hit these answer signals: state location, server cache, profiler, memoization, optimistic update, error boundaries.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putting all state in a global store or memoizing everything.
Q8. A React list re-renders hundreds of rows on each keystroke. How do you debug and optimize?
Answer blueprint:
- Clarify the requirement, users, data/input shape, scale and constraints.
- Hit these answer signals: state location, server cache, profiler, memoization, optimistic update, error boundaries.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putting all state in a global store or memoizing everything.
Q9. When would you use local state, context, URL state, server cache or global store?
Answer blueprint:
- Clarify the requirement, users, data/input shape, scale and constraints.
- Hit these answer signals: state location, server cache, profiler, memoization, optimistic update, error boundaries.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putting all state in a global store or memoizing everything.
Q10. How do you handle optimistic updates for a task-management UI?
Answer blueprint:
- Clarify the requirement, users, data/input shape, scale and constraints.
- Hit these answer signals: state location, server cache, profiler, memoization, optimistic update, error boundaries.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putting all state in a global store or memoizing everything.
Q11. Design error boundaries and fallback UI for a dashboard page.
Answer blueprint:
- Clarify the requirement, users, data/input shape, scale and constraints.
- Hit these answer signals: state location, server cache, profiler, memoization, optimistic update, error boundaries.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putting all state in a global store or memoizing everything.
Q12. How do you split frontend code for a large SaaS app?
Answer blueprint:
- Clarify the requirement, users, data/input shape, scale and constraints.
- Hit these answer signals: state location, server cache, profiler, memoization, optimistic update, error boundaries.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putting all state in a global store or memoizing everything.
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Frontend Developer — CSS, Layout &amp; Design Systems
How to use this slide:
Try answering each question aloud before reading the signal. Strong answers should be specific, scenario-based and backed by tradeoffs.
Q13. Build a responsive card grid that works across mobile, tablet and desktop without layout jumps.
Answer blueprint:
- Clarify the requirement, users, data/input shape, scale and constraints.
- Hit these answer signals: grid/flex, design tokens, stacking contexts, dark mode, semantic HTML, animations.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z-index wars or pixel-perfect desktop-only implementation.
Q14. How would you implement a themeable design system with tokens and accessible components?
Answer blueprint:
- Clarify the requirement, users, data/input shape, scale and constraints.
- Hit these answer signals: grid/flex, design tokens, stacking contexts, dark mode, semantic HTML, animations.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z-index wars or pixel-perfect desktop-only implementation.
Q15. A sticky header overlaps anchor links and modals. How do you reason about stacking contexts?
Answer blueprint:
- Clarify the requirement, users, data/input shape, scale and constraints.
- Hit these answer signals: grid/flex, design tokens, stacking contexts, dark mode, semantic HTML, animations.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z-index wars or pixel-perfect desktop-only implementation.
Q16. How do you handle dark mode in a large application?
Answer blueprint:
- Clarify the requirement, users, data/input shape, scale and constraints.
- Hit these answer signals: grid/flex, design tokens, stacking contexts, dark mode, semantic HTML, animations.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z-index wars or pixel-perfect desktop-only implementation.
Q17. How do you convert a Figma design into production UI while preserving accessibility?
Answer blueprint:
- Clarify the requirement, users, data/input shape, scale and constraints.
- Hit these answer signals: grid/flex, design tokens, stacking contexts, dark mode, semantic HTML, animations.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z-index wars or pixel-perfect desktop-only implementation.
Q18. What CSS performance problems appear in animation-heavy pages?
Answer blueprint:
- Clarify the requirement, users, data/input shape, scale and constraints.
- Hit these answer signals: grid/flex, design tokens, stacking contexts, dark mode, semantic HTML, animations.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z-index wars or pixel-perfect desktop-only implementation.
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Frontend Developer — Performance &amp; Core Web Vitals
How to use this slide:
Try answering each question aloud before reading the signal. Strong answers should be specific, scenario-based and backed by tradeoffs.
Q19. A landing page has poor LCP. What steps do you take?
Answer blueprint:
- Clarify the requirement, users, data/input shape, scale and constraints.
- Hit these answer signals: LCP, CLS, bundle analysis, virtualization, server filtering, RUM.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rewriting the stack or optimizing without measurement.
Q20. How do you reduce a large JavaScript bundle?
Answer blueprint:
- Clarify the requirement, users, data/input shape, scale and constraints.
- Hit these answer signals: LCP, CLS, bundle analysis, virtualization, server filtering, RUM.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rewriting the stack or optimizing without measurement.
Q21. A dashboard is slow because of 10,000 table rows. What frontend strategies help?
Answer blueprint:
- Clarify the requirement, users, data/input shape, scale and constraints.
- Hit these answer signals: LCP, CLS, bundle analysis, virtualization, server filtering, RUM.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rewriting the stack or optimizing without measurement.
Q22. How do you prevent layout shift during data loading?
Answer blueprint:
- Clarify the requirement, users, data/input shape, scale and constraints.
- Hit these answer signals: LCP, CLS, bundle analysis, virtualization, server filtering, RUM.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rewriting the stack or optimizing without measurement.
Q23. How do you monitor frontend performance after release?
Answer blueprint:
- Clarify the requirement, users, data/input shape, scale and constraints.
- Hit these answer signals: LCP, CLS, bundle analysis, virtualization, server filtering, RUM.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rewriting the stack or optimizing without measurement.
Q24. When can SSR, SSG or client-side rendering be the right choice?
Answer blueprint:
- Clarify the requirement, users, data/input shape, scale and constraints.
- Hit these answer signals: LCP, CLS, bundle analysis, virtualization, server filtering, RUM.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rewriting the stack or optimizing without measurement.
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Frontend Developer — Accessibility &amp; UX Quality
How to use this slide:
Try answering each question aloud before reading the signal. Strong answers should be specific, scenario-based and backed by tradeoffs.
Q25. How would you make a custom dropdown accessible?
Answer blueprint:
- Clarify the requirement, users, data/input shape, scale and constraints.
- Hit these answer signals: keyboard navigation, ARIA, focus management, labels, contrast, reduced motion.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mouse-only UI or relying only on Lighthouse.
Q26. A modal traps focus incorrectly and screen readers read background content. How do you fix it?
Answer blueprint:
- Clarify the requirement, users, data/input shape, scale and constraints.
- Hit these answer signals: keyboard navigation, ARIA, focus management, labels, contrast, reduced motion.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mouse-only UI or relying only on Lighthouse.
Q27. How do you design forms for accessibility and error recovery?
Answer blueprint:
- Clarify the requirement, users, data/input shape, scale and constraints.
- Hit these answer signals: keyboard navigation, ARIA, focus management, labels, contrast, reduced motion.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mouse-only UI or relying only on Lighthouse.
Q28. How do you test accessibility in CI and manually?
Answer blueprint:
- Clarify the requirement, users, data/input shape, scale and constraints.
- Hit these answer signals: keyboard navigation, ARIA, focus management, labels, contrast, reduced motion.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mouse-only UI or relying only on Lighthouse.
Q29. What accessibility issues appear in charts and dashboards?
Answer blueprint:
- Clarify the requirement, users, data/input shape, scale and constraints.
- Hit these answer signals: keyboard navigation, ARIA, focus management, labels, contrast, reduced motion.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mouse-only UI or relying only on Lighthouse.
Q30. How do you handle reduced-motion preferences?
Answer blueprint:
- Clarify the requirement, users, data/input shape, scale and constraints.
- Hit these answer signals: keyboard navigation, ARIA, focus management, labels, contrast, reduced motion.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mouse-only UI or relying only on Lighthouse.
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Frontend Developer — Testing &amp; Debugging
How to use this slide:
Try answering each question aloud before reading the signal. Strong answers should be specific, scenario-based and backed by tradeoffs.
Q31. How do you decide between unit, integration, visual and E2E tests for a feature?
Answer blueprint:
- Clarify the requirement, users, data/input shape, scale and constraints.
- Hit these answer signals: unit/integration/E2E, mock server, visual tests, heap snapshots, traces, isolation.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arbitrary sleeps or testing implementation details only.
Q32. Write tests for a data-fetching component with loading, success, error and retry states.
Answer blueprint:
- Clarify the requirement, users, data/input shape, scale and constraints.
- Hit these answer signals: unit/integration/E2E, mock server, visual tests, heap snapshots, traces, isolation.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arbitrary sleeps or testing implementation details only.
Q33. How do you debug a memory leak in a single-page app?
Answer blueprint:
- Clarify the requirement, users, data/input shape, scale and constraints.
- Hit these answer signals: unit/integration/E2E, mock server, visual tests, heap snapshots, traces, isolation.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arbitrary sleeps or testing implementation details only.
Q34. A flaky E2E test fails only in CI. How do you investigate?
Answer blueprint:
- Clarify the requirement, users, data/input shape, scale and constraints.
- Hit these answer signals: unit/integration/E2E, mock server, visual tests, heap snapshots, traces, isolation.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arbitrary sleeps or testing implementation details only.
Q35. How do you catch visual regressions in a design system?
Answer blueprint:
- Clarify the requirement, users, data/input shape, scale and constraints.
- Hit these answer signals: unit/integration/E2E, mock server, visual tests, heap snapshots, traces, isolation.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arbitrary sleeps or testing implementation details only.
Q36. How do you test browser storage and auth state safely?
Answer blueprint:
- Clarify the requirement, users, data/input shape, scale and constraints.
- Hit these answer signals: unit/integration/E2E, mock server, visual tests, heap snapshots, traces, isolation.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arbitrary sleeps or testing implementation details only.
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Frontend Developer — APIs, Security &amp; System Design
How to use this slide:
Try answering each question aloud before reading the signal. Strong answers should be specific, scenario-based and backed by tradeoffs.
Q37. Design a frontend architecture for a real-time notifications center.
Answer blueprint:
- Clarify the requirement, users, data/input shape, scale and constraints.
- Hit these answer signals: websocket/SSE, auth tokens, file upload, API contracts, offline sync, permissions.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hiding unauthorized buttons but still calling APIs.
Q38. How do you handle authentication tokens in a browser app?
Answer blueprint:
- Clarify the requirement, users, data/input shape, scale and constraints.
- Hit these answer signals: websocket/SSE, auth tokens, file upload, API contracts, offline sync, permissions.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hiding unauthorized buttons but still calling APIs.
Q39. Design a file upload UI with progress, retry and virus-scan status.
Answer blueprint:
- Clarify the requirement, users, data/input shape, scale and constraints.
- Hit these answer signals: websocket/SSE, auth tokens, file upload, API contracts, offline sync, permissions.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hiding unauthorized buttons but still calling APIs.
Q40. How do you handle API schema changes that could break the frontend?
Answer blueprint:
- Clarify the requirement, users, data/input shape, scale and constraints.
- Hit these answer signals: websocket/SSE, auth tokens, file upload, API contracts, offline sync, permissions.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hiding unauthorized buttons but still calling APIs.
Q41. How do you implement offline-first behavior for a task app?
Answer blueprint:
- Clarify the requirement, users, data/input shape, scale and constraints.
- Hit these answer signals: websocket/SSE, auth tokens, file upload, API contracts, offline sync, permissions.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hiding unauthorized buttons but still calling APIs.
Q42. Design a multi-tenant admin dashboard frontend.
Answer blueprint:
- Clarify the requirement, users, data/input shape, scale and constraints.
- Hit these answer signals: websocket/SSE, auth tokens, file upload, API contracts, offline sync, permissions.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hiding unauthorized buttons but still calling APIs.
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Frontend Developer — Real Frontend Case Rounds
How to use this slide:
Try answering each question aloud before reading the signal. Strong answers should be specific, scenario-based and backed by tradeoffs.
Q43. Build a virtualized table with sorting, filtering and selectable rows. What design choices matter?
Answer blueprint:
- Clarify the requirement, users, data/input shape, scale and constraints.
- Hit these answer signals: state model, UX states, performance budget, accessibility, API integration, metrics.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showing only screenshots without engineering choices.
Q44. Design a checkout page that is fast, accessible and resilient to payment API failures.
Answer blueprint:
- Clarify the requirement, users, data/input shape, scale and constraints.
- Hit these answer signals: state model, UX states, performance budget, accessibility, API integration, metrics.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showing only screenshots without engineering choices.
Q45. Design a collaborative document editor UI at a high level.
Answer blueprint:
- Clarify the requirement, users, data/input shape, scale and constraints.
- Hit these answer signals: state model, UX states, performance budget, accessibility, API integration, metrics.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showing only screenshots without engineering choices.
Q46. Improve an existing slow dashboard without a rewrite. What is your plan?
Answer blueprint:
- Clarify the requirement, users, data/input shape, scale and constraints.
- Hit these answer signals: state model, UX states, performance budget, accessibility, API integration, metrics.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showing only screenshots without engineering choices.
Q47. Design a reusable component library for a fast-growing product team.
Answer blueprint:
- Clarify the requirement, users, data/input shape, scale and constraints.
- Hit these answer signals: state model, UX states, performance budget, accessibility, API integration, metrics.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showing only screenshots without engineering choices.
Q48. Walk through a frontend project: architecture, tradeoffs, bugs, performance and outcome.
Answer blueprint:
- Clarify the requirement, users, data/input shape, scale and constraints.
- Hit these answer signals: state model, UX states, performance budget, accessibility, API integration, metrics.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showing only screenshots without engineering choices.
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2081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futuristic_tech_themed_personal_brand_banner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3044952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2907792"/>
            <a:ext cx="12191695" cy="3950208"/>
          </a:xfrm>
          <a:prstGeom prst="rect">
            <a:avLst/>
          </a:prstGeom>
          <a:solidFill>
            <a:srgbClr val="020818"/>
          </a:solidFill>
          <a:ln w="12700">
            <a:solidFill>
              <a:srgbClr val="020818">
                <a:alpha val="0"/>
              </a:srgbClr>
            </a:solidFill>
            <a:prstDash val="solid"/>
          </a:ln>
        </p:spPr>
      </p:sp>
      <p:sp>
        <p:nvSpPr>
          <p:cNvPr id="4" name="Shape 1"/>
          <p:cNvSpPr/>
          <p:nvPr/>
        </p:nvSpPr>
        <p:spPr>
          <a:xfrm>
            <a:off x="0" y="2907792"/>
            <a:ext cx="12191695" cy="45720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4267093" y="2907792"/>
            <a:ext cx="7924602" cy="45720"/>
          </a:xfrm>
          <a:prstGeom prst="rect">
            <a:avLst/>
          </a:prstGeom>
          <a:solidFill>
            <a:srgbClr val="8B5CF6"/>
          </a:solidFill>
          <a:ln w="12700">
            <a:solidFill>
              <a:srgbClr val="8B5CF6">
                <a:alpha val="0"/>
              </a:srgbClr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594360" y="3273552"/>
            <a:ext cx="32004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00CFE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INTERVIEW PREP DECK</a:t>
            </a:r>
            <a:endParaRPr lang="en-US" sz="750" dirty="0"/>
          </a:p>
        </p:txBody>
      </p:sp>
      <p:sp>
        <p:nvSpPr>
          <p:cNvPr id="7" name="Text 4"/>
          <p:cNvSpPr/>
          <p:nvPr/>
        </p:nvSpPr>
        <p:spPr>
          <a:xfrm>
            <a:off x="594360" y="3547872"/>
            <a:ext cx="5806440" cy="105156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26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Top 50 Frontend Developer</a:t>
            </a:r>
            <a:endParaRPr lang="en-US" sz="2600" dirty="0"/>
          </a:p>
          <a:p>
            <a:pPr indent="0" marL="0">
              <a:buNone/>
            </a:pPr>
            <a:r>
              <a:rPr lang="en-US" sz="26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Interview Questions</a:t>
            </a:r>
            <a:endParaRPr lang="en-US" sz="2600" dirty="0"/>
          </a:p>
        </p:txBody>
      </p:sp>
      <p:sp>
        <p:nvSpPr>
          <p:cNvPr id="8" name="Text 5"/>
          <p:cNvSpPr/>
          <p:nvPr/>
        </p:nvSpPr>
        <p:spPr>
          <a:xfrm>
            <a:off x="621792" y="4681728"/>
            <a:ext cx="5806440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820" dirty="0">
                <a:solidFill>
                  <a:srgbClr val="CAD8F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Major scenario-based questions modeled on real top-company interview loops: architecture, debugging, project deep dives, tradeoffs, metrics and production judgement.</a:t>
            </a:r>
            <a:endParaRPr lang="en-US" sz="820" dirty="0"/>
          </a:p>
        </p:txBody>
      </p:sp>
      <p:sp>
        <p:nvSpPr>
          <p:cNvPr id="9" name="Shape 6"/>
          <p:cNvSpPr/>
          <p:nvPr/>
        </p:nvSpPr>
        <p:spPr>
          <a:xfrm>
            <a:off x="621792" y="5358384"/>
            <a:ext cx="804672" cy="292608"/>
          </a:xfrm>
          <a:prstGeom prst="roundRect">
            <a:avLst>
              <a:gd name="adj" fmla="val 25000"/>
            </a:avLst>
          </a:prstGeom>
          <a:solidFill>
            <a:srgbClr val="071226"/>
          </a:solidFill>
          <a:ln w="7620">
            <a:solidFill>
              <a:srgbClr val="1C6DDB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676656" y="5440680"/>
            <a:ext cx="694944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60" b="1" dirty="0">
                <a:solidFill>
                  <a:srgbClr val="EAF7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React</a:t>
            </a:r>
            <a:endParaRPr lang="en-US" sz="660" dirty="0"/>
          </a:p>
        </p:txBody>
      </p:sp>
      <p:sp>
        <p:nvSpPr>
          <p:cNvPr id="11" name="Shape 8"/>
          <p:cNvSpPr/>
          <p:nvPr/>
        </p:nvSpPr>
        <p:spPr>
          <a:xfrm>
            <a:off x="1536192" y="5358384"/>
            <a:ext cx="978408" cy="292608"/>
          </a:xfrm>
          <a:prstGeom prst="roundRect">
            <a:avLst>
              <a:gd name="adj" fmla="val 25000"/>
            </a:avLst>
          </a:prstGeom>
          <a:solidFill>
            <a:srgbClr val="071226"/>
          </a:solidFill>
          <a:ln w="7620">
            <a:solidFill>
              <a:srgbClr val="1C6DDB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1591056" y="5440680"/>
            <a:ext cx="868680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60" b="1" dirty="0">
                <a:solidFill>
                  <a:srgbClr val="EAF7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UI systems</a:t>
            </a:r>
            <a:endParaRPr lang="en-US" sz="660" dirty="0"/>
          </a:p>
        </p:txBody>
      </p:sp>
      <p:sp>
        <p:nvSpPr>
          <p:cNvPr id="13" name="Shape 10"/>
          <p:cNvSpPr/>
          <p:nvPr/>
        </p:nvSpPr>
        <p:spPr>
          <a:xfrm>
            <a:off x="2624328" y="5358384"/>
            <a:ext cx="1037844" cy="292608"/>
          </a:xfrm>
          <a:prstGeom prst="roundRect">
            <a:avLst>
              <a:gd name="adj" fmla="val 25000"/>
            </a:avLst>
          </a:prstGeom>
          <a:solidFill>
            <a:srgbClr val="071226"/>
          </a:solidFill>
          <a:ln w="7620">
            <a:solidFill>
              <a:srgbClr val="1C6DDB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2679192" y="5440680"/>
            <a:ext cx="928116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60" b="1" dirty="0">
                <a:solidFill>
                  <a:srgbClr val="EAF7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Performance</a:t>
            </a:r>
            <a:endParaRPr lang="en-US" sz="660" dirty="0"/>
          </a:p>
        </p:txBody>
      </p:sp>
      <p:sp>
        <p:nvSpPr>
          <p:cNvPr id="15" name="Text 12"/>
          <p:cNvSpPr/>
          <p:nvPr/>
        </p:nvSpPr>
        <p:spPr>
          <a:xfrm>
            <a:off x="621792" y="5870448"/>
            <a:ext cx="64922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40" dirty="0">
                <a:solidFill>
                  <a:srgbClr val="AFC5E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Includes: 50 question cards • answer signals • common traps • detailed speaker notes • CSV question bank</a:t>
            </a:r>
            <a:endParaRPr lang="en-US" sz="740" dirty="0"/>
          </a:p>
        </p:txBody>
      </p:sp>
      <p:sp>
        <p:nvSpPr>
          <p:cNvPr id="16" name="Text 13"/>
          <p:cNvSpPr/>
          <p:nvPr/>
        </p:nvSpPr>
        <p:spPr>
          <a:xfrm>
            <a:off x="621792" y="6144768"/>
            <a:ext cx="34747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20" b="1" dirty="0">
                <a:solidFill>
                  <a:srgbClr val="00CFE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Prepared for PrepNPlaced learners</a:t>
            </a:r>
            <a:endParaRPr lang="en-US" sz="720" dirty="0"/>
          </a:p>
        </p:txBody>
      </p:sp>
      <p:sp>
        <p:nvSpPr>
          <p:cNvPr id="17" name="Shape 14"/>
          <p:cNvSpPr/>
          <p:nvPr/>
        </p:nvSpPr>
        <p:spPr>
          <a:xfrm>
            <a:off x="7360920" y="3364992"/>
            <a:ext cx="4160520" cy="2514600"/>
          </a:xfrm>
          <a:prstGeom prst="roundRect">
            <a:avLst>
              <a:gd name="adj" fmla="val 4364"/>
            </a:avLst>
          </a:prstGeom>
          <a:solidFill>
            <a:srgbClr val="0B1730"/>
          </a:solidFill>
          <a:ln w="10160">
            <a:solidFill>
              <a:srgbClr val="284B8F"/>
            </a:solidFill>
            <a:prstDash val="solid"/>
          </a:ln>
        </p:spPr>
      </p:sp>
      <p:pic>
        <p:nvPicPr>
          <p:cNvPr id="18" name="Image 1" descr="/mnt/data/Screenshot 2026-06-04 at 03.30.14.png">    </p:cNvPr>
          <p:cNvPicPr>
            <a:picLocks noChangeAspect="1"/>
          </p:cNvPicPr>
          <p:nvPr/>
        </p:nvPicPr>
        <p:blipFill>
          <a:blip r:embed="rId2">
            <a:alphaModFix amt="94000"/>
          </a:blip>
          <a:stretch>
            <a:fillRect/>
          </a:stretch>
        </p:blipFill>
        <p:spPr>
          <a:xfrm>
            <a:off x="7452360" y="3456432"/>
            <a:ext cx="3977640" cy="2249424"/>
          </a:xfrm>
          <a:prstGeom prst="rect">
            <a:avLst/>
          </a:prstGeom>
        </p:spPr>
      </p:pic>
      <p:sp>
        <p:nvSpPr>
          <p:cNvPr id="19" name="Shape 15"/>
          <p:cNvSpPr/>
          <p:nvPr/>
        </p:nvSpPr>
        <p:spPr>
          <a:xfrm>
            <a:off x="7360920" y="5897880"/>
            <a:ext cx="4160520" cy="384048"/>
          </a:xfrm>
          <a:prstGeom prst="roundRect">
            <a:avLst>
              <a:gd name="adj" fmla="val 19048"/>
            </a:avLst>
          </a:prstGeom>
          <a:solidFill>
            <a:srgbClr val="06132A"/>
          </a:solidFill>
          <a:ln w="10160">
            <a:solidFill>
              <a:srgbClr val="00CFEA"/>
            </a:solidFill>
            <a:prstDash val="solid"/>
          </a:ln>
        </p:spPr>
      </p:sp>
      <p:sp>
        <p:nvSpPr>
          <p:cNvPr id="20" name="Text 16"/>
          <p:cNvSpPr/>
          <p:nvPr/>
        </p:nvSpPr>
        <p:spPr>
          <a:xfrm>
            <a:off x="7534656" y="6007608"/>
            <a:ext cx="3822192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7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HTML • CSS • JavaScript • React  •  12 WEEKS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5F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14173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246888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352044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457200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56235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66751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772668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877824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982980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108813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119329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0" y="0"/>
            <a:ext cx="12191695" cy="45720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5120512" y="0"/>
            <a:ext cx="7071183" cy="45720"/>
          </a:xfrm>
          <a:prstGeom prst="rect">
            <a:avLst/>
          </a:prstGeom>
          <a:solidFill>
            <a:srgbClr val="8B5CF6"/>
          </a:solidFill>
          <a:ln w="12700">
            <a:solidFill>
              <a:srgbClr val="8B5CF6">
                <a:alpha val="0"/>
              </a:srgbClr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502920" y="320040"/>
            <a:ext cx="45720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FRONTEND DEVELOPER</a:t>
            </a:r>
            <a:endParaRPr lang="en-US" sz="750" dirty="0"/>
          </a:p>
        </p:txBody>
      </p:sp>
      <p:sp>
        <p:nvSpPr>
          <p:cNvPr id="17" name="Text 15"/>
          <p:cNvSpPr/>
          <p:nvPr/>
        </p:nvSpPr>
        <p:spPr>
          <a:xfrm>
            <a:off x="502920" y="548640"/>
            <a:ext cx="795528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Final Round: Production + Tradeoff</a:t>
            </a:r>
            <a:endParaRPr lang="en-US" sz="2200" dirty="0"/>
          </a:p>
        </p:txBody>
      </p:sp>
      <p:sp>
        <p:nvSpPr>
          <p:cNvPr id="18" name="Text 16"/>
          <p:cNvSpPr/>
          <p:nvPr/>
        </p:nvSpPr>
        <p:spPr>
          <a:xfrm>
            <a:off x="502920" y="932688"/>
            <a:ext cx="77724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Calm reasoning and user empathy.</a:t>
            </a:r>
            <a:endParaRPr lang="en-US" sz="850" dirty="0"/>
          </a:p>
        </p:txBody>
      </p:sp>
      <p:sp>
        <p:nvSpPr>
          <p:cNvPr id="19" name="Shape 17"/>
          <p:cNvSpPr/>
          <p:nvPr/>
        </p:nvSpPr>
        <p:spPr>
          <a:xfrm>
            <a:off x="621792" y="1463040"/>
            <a:ext cx="5349240" cy="1508760"/>
          </a:xfrm>
          <a:prstGeom prst="roundRect">
            <a:avLst>
              <a:gd name="adj" fmla="val 6061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20" name="Shape 18"/>
          <p:cNvSpPr/>
          <p:nvPr/>
        </p:nvSpPr>
        <p:spPr>
          <a:xfrm>
            <a:off x="594360" y="1417320"/>
            <a:ext cx="5349240" cy="1508760"/>
          </a:xfrm>
          <a:prstGeom prst="roundRect">
            <a:avLst>
              <a:gd name="adj" fmla="val 6061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21" name="Shape 19"/>
          <p:cNvSpPr/>
          <p:nvPr/>
        </p:nvSpPr>
        <p:spPr>
          <a:xfrm>
            <a:off x="594360" y="1417320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22" name="Shape 20"/>
          <p:cNvSpPr/>
          <p:nvPr/>
        </p:nvSpPr>
        <p:spPr>
          <a:xfrm>
            <a:off x="5248656" y="1536192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5285232" y="1604772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Q49</a:t>
            </a:r>
            <a:endParaRPr lang="en-US" sz="640" dirty="0"/>
          </a:p>
        </p:txBody>
      </p:sp>
      <p:sp>
        <p:nvSpPr>
          <p:cNvPr id="24" name="Text 22"/>
          <p:cNvSpPr/>
          <p:nvPr/>
        </p:nvSpPr>
        <p:spPr>
          <a:xfrm>
            <a:off x="768096" y="1618488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After release, mobile users cannot complete signup. How do you triage and fix?</a:t>
            </a:r>
            <a:endParaRPr lang="en-US" sz="790" dirty="0"/>
          </a:p>
        </p:txBody>
      </p:sp>
      <p:sp>
        <p:nvSpPr>
          <p:cNvPr id="25" name="Text 23"/>
          <p:cNvSpPr/>
          <p:nvPr/>
        </p:nvSpPr>
        <p:spPr>
          <a:xfrm>
            <a:off x="768096" y="2148840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26" name="Text 24"/>
          <p:cNvSpPr/>
          <p:nvPr/>
        </p:nvSpPr>
        <p:spPr>
          <a:xfrm>
            <a:off x="768096" y="2276856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impact, browser matrix, analytics, rollback/flag, progressive enhancement</a:t>
            </a:r>
            <a:endParaRPr lang="en-US" sz="560" dirty="0"/>
          </a:p>
        </p:txBody>
      </p:sp>
      <p:sp>
        <p:nvSpPr>
          <p:cNvPr id="27" name="Text 25"/>
          <p:cNvSpPr/>
          <p:nvPr/>
        </p:nvSpPr>
        <p:spPr>
          <a:xfrm>
            <a:off x="768096" y="2542032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28" name="Text 26"/>
          <p:cNvSpPr/>
          <p:nvPr/>
        </p:nvSpPr>
        <p:spPr>
          <a:xfrm>
            <a:off x="768096" y="2670048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debugging only desktop or saying yes/no without evidence</a:t>
            </a:r>
            <a:endParaRPr lang="en-US" sz="540" dirty="0"/>
          </a:p>
        </p:txBody>
      </p:sp>
      <p:sp>
        <p:nvSpPr>
          <p:cNvPr id="29" name="Shape 27"/>
          <p:cNvSpPr/>
          <p:nvPr/>
        </p:nvSpPr>
        <p:spPr>
          <a:xfrm>
            <a:off x="6291072" y="1463040"/>
            <a:ext cx="5349240" cy="1508760"/>
          </a:xfrm>
          <a:prstGeom prst="roundRect">
            <a:avLst>
              <a:gd name="adj" fmla="val 6061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30" name="Shape 28"/>
          <p:cNvSpPr/>
          <p:nvPr/>
        </p:nvSpPr>
        <p:spPr>
          <a:xfrm>
            <a:off x="6263640" y="1417320"/>
            <a:ext cx="5349240" cy="1508760"/>
          </a:xfrm>
          <a:prstGeom prst="roundRect">
            <a:avLst>
              <a:gd name="adj" fmla="val 6061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31" name="Shape 29"/>
          <p:cNvSpPr/>
          <p:nvPr/>
        </p:nvSpPr>
        <p:spPr>
          <a:xfrm>
            <a:off x="6263640" y="1417320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32" name="Shape 30"/>
          <p:cNvSpPr/>
          <p:nvPr/>
        </p:nvSpPr>
        <p:spPr>
          <a:xfrm>
            <a:off x="10917936" y="1536192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33" name="Text 31"/>
          <p:cNvSpPr/>
          <p:nvPr/>
        </p:nvSpPr>
        <p:spPr>
          <a:xfrm>
            <a:off x="10954512" y="1604772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Q50</a:t>
            </a:r>
            <a:endParaRPr lang="en-US" sz="640" dirty="0"/>
          </a:p>
        </p:txBody>
      </p:sp>
      <p:sp>
        <p:nvSpPr>
          <p:cNvPr id="34" name="Text 32"/>
          <p:cNvSpPr/>
          <p:nvPr/>
        </p:nvSpPr>
        <p:spPr>
          <a:xfrm>
            <a:off x="6437376" y="1618488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Product wants a fancy animation; performance budget is tight. How do you make the tradeoff?</a:t>
            </a:r>
            <a:endParaRPr lang="en-US" sz="790" dirty="0"/>
          </a:p>
        </p:txBody>
      </p:sp>
      <p:sp>
        <p:nvSpPr>
          <p:cNvPr id="35" name="Text 33"/>
          <p:cNvSpPr/>
          <p:nvPr/>
        </p:nvSpPr>
        <p:spPr>
          <a:xfrm>
            <a:off x="6437376" y="2148840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36" name="Text 34"/>
          <p:cNvSpPr/>
          <p:nvPr/>
        </p:nvSpPr>
        <p:spPr>
          <a:xfrm>
            <a:off x="6437376" y="2276856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impact, browser matrix, analytics, rollback/flag, progressive enhancement</a:t>
            </a:r>
            <a:endParaRPr lang="en-US" sz="560" dirty="0"/>
          </a:p>
        </p:txBody>
      </p:sp>
      <p:sp>
        <p:nvSpPr>
          <p:cNvPr id="37" name="Text 35"/>
          <p:cNvSpPr/>
          <p:nvPr/>
        </p:nvSpPr>
        <p:spPr>
          <a:xfrm>
            <a:off x="6437376" y="2542032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38" name="Text 36"/>
          <p:cNvSpPr/>
          <p:nvPr/>
        </p:nvSpPr>
        <p:spPr>
          <a:xfrm>
            <a:off x="6437376" y="2670048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debugging only desktop or saying yes/no without evidence</a:t>
            </a:r>
            <a:endParaRPr lang="en-US" sz="540" dirty="0"/>
          </a:p>
        </p:txBody>
      </p:sp>
      <p:sp>
        <p:nvSpPr>
          <p:cNvPr id="39" name="Shape 37"/>
          <p:cNvSpPr/>
          <p:nvPr/>
        </p:nvSpPr>
        <p:spPr>
          <a:xfrm>
            <a:off x="594360" y="3401568"/>
            <a:ext cx="5623560" cy="2331720"/>
          </a:xfrm>
          <a:prstGeom prst="roundRect">
            <a:avLst>
              <a:gd name="adj" fmla="val 4706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40" name="Text 38"/>
          <p:cNvSpPr/>
          <p:nvPr/>
        </p:nvSpPr>
        <p:spPr>
          <a:xfrm>
            <a:off x="868680" y="3621024"/>
            <a:ext cx="25603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Answer Framework</a:t>
            </a:r>
            <a:endParaRPr lang="en-US" sz="1500" dirty="0"/>
          </a:p>
        </p:txBody>
      </p:sp>
      <p:sp>
        <p:nvSpPr>
          <p:cNvPr id="41" name="Text 39"/>
          <p:cNvSpPr/>
          <p:nvPr/>
        </p:nvSpPr>
        <p:spPr>
          <a:xfrm>
            <a:off x="868680" y="4023360"/>
            <a:ext cx="50292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9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1. Clarify problem, users, scale, constraints and success metric</a:t>
            </a:r>
            <a:endParaRPr lang="en-US" sz="790" dirty="0"/>
          </a:p>
        </p:txBody>
      </p:sp>
      <p:sp>
        <p:nvSpPr>
          <p:cNvPr id="42" name="Text 40"/>
          <p:cNvSpPr/>
          <p:nvPr/>
        </p:nvSpPr>
        <p:spPr>
          <a:xfrm>
            <a:off x="868680" y="4315968"/>
            <a:ext cx="50292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9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2. State assumptions before architecture/code/analysis</a:t>
            </a:r>
            <a:endParaRPr lang="en-US" sz="790" dirty="0"/>
          </a:p>
        </p:txBody>
      </p:sp>
      <p:sp>
        <p:nvSpPr>
          <p:cNvPr id="43" name="Text 41"/>
          <p:cNvSpPr/>
          <p:nvPr/>
        </p:nvSpPr>
        <p:spPr>
          <a:xfrm>
            <a:off x="868680" y="4608576"/>
            <a:ext cx="50292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9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3. Explain design, edge cases, failure modes and tradeoffs</a:t>
            </a:r>
            <a:endParaRPr lang="en-US" sz="790" dirty="0"/>
          </a:p>
        </p:txBody>
      </p:sp>
      <p:sp>
        <p:nvSpPr>
          <p:cNvPr id="44" name="Text 42"/>
          <p:cNvSpPr/>
          <p:nvPr/>
        </p:nvSpPr>
        <p:spPr>
          <a:xfrm>
            <a:off x="868680" y="4901184"/>
            <a:ext cx="50292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9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4. Add validation: tests, monitoring, evals or reconciliation</a:t>
            </a:r>
            <a:endParaRPr lang="en-US" sz="790" dirty="0"/>
          </a:p>
        </p:txBody>
      </p:sp>
      <p:sp>
        <p:nvSpPr>
          <p:cNvPr id="45" name="Text 43"/>
          <p:cNvSpPr/>
          <p:nvPr/>
        </p:nvSpPr>
        <p:spPr>
          <a:xfrm>
            <a:off x="868680" y="5193792"/>
            <a:ext cx="50292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9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5. Close with metrics, rollback plan and business impact</a:t>
            </a:r>
            <a:endParaRPr lang="en-US" sz="790" dirty="0"/>
          </a:p>
        </p:txBody>
      </p:sp>
      <p:sp>
        <p:nvSpPr>
          <p:cNvPr id="46" name="Shape 44"/>
          <p:cNvSpPr/>
          <p:nvPr/>
        </p:nvSpPr>
        <p:spPr>
          <a:xfrm>
            <a:off x="6446520" y="3401568"/>
            <a:ext cx="5166360" cy="2331720"/>
          </a:xfrm>
          <a:prstGeom prst="roundRect">
            <a:avLst>
              <a:gd name="adj" fmla="val 4706"/>
            </a:avLst>
          </a:prstGeom>
          <a:solidFill>
            <a:srgbClr val="E9FE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47" name="Text 45"/>
          <p:cNvSpPr/>
          <p:nvPr/>
        </p:nvSpPr>
        <p:spPr>
          <a:xfrm>
            <a:off x="6720840" y="3621024"/>
            <a:ext cx="25603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Mock Drill Plan</a:t>
            </a:r>
            <a:endParaRPr lang="en-US" sz="1500" dirty="0"/>
          </a:p>
        </p:txBody>
      </p:sp>
      <p:sp>
        <p:nvSpPr>
          <p:cNvPr id="48" name="Text 46"/>
          <p:cNvSpPr/>
          <p:nvPr/>
        </p:nvSpPr>
        <p:spPr>
          <a:xfrm>
            <a:off x="6720840" y="4023360"/>
            <a:ext cx="45720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9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Pick 10 questions/day: 6 technical, 2 design, 2 behavioral.</a:t>
            </a:r>
            <a:endParaRPr lang="en-US" sz="790" dirty="0"/>
          </a:p>
        </p:txBody>
      </p:sp>
      <p:sp>
        <p:nvSpPr>
          <p:cNvPr id="49" name="Text 47"/>
          <p:cNvSpPr/>
          <p:nvPr/>
        </p:nvSpPr>
        <p:spPr>
          <a:xfrm>
            <a:off x="6720840" y="4334256"/>
            <a:ext cx="45720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9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Record your 3-minute answer and score against signal focus.</a:t>
            </a:r>
            <a:endParaRPr lang="en-US" sz="790" dirty="0"/>
          </a:p>
        </p:txBody>
      </p:sp>
      <p:sp>
        <p:nvSpPr>
          <p:cNvPr id="50" name="Text 48"/>
          <p:cNvSpPr/>
          <p:nvPr/>
        </p:nvSpPr>
        <p:spPr>
          <a:xfrm>
            <a:off x="6720840" y="4645152"/>
            <a:ext cx="45720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9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Rewrite weak answers using project proof and measurable outcomes.</a:t>
            </a:r>
            <a:endParaRPr lang="en-US" sz="790" dirty="0"/>
          </a:p>
        </p:txBody>
      </p:sp>
      <p:sp>
        <p:nvSpPr>
          <p:cNvPr id="51" name="Text 49"/>
          <p:cNvSpPr/>
          <p:nvPr/>
        </p:nvSpPr>
        <p:spPr>
          <a:xfrm>
            <a:off x="6720840" y="4956048"/>
            <a:ext cx="45720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9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Prepare 2 STAR stories: incident, tradeoff, stakeholder conflict.</a:t>
            </a:r>
            <a:endParaRPr lang="en-US" sz="790" dirty="0"/>
          </a:p>
        </p:txBody>
      </p:sp>
      <p:sp>
        <p:nvSpPr>
          <p:cNvPr id="52" name="Text 50"/>
          <p:cNvSpPr/>
          <p:nvPr/>
        </p:nvSpPr>
        <p:spPr>
          <a:xfrm>
            <a:off x="6720840" y="5266944"/>
            <a:ext cx="45720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9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Convert every answer into a resume/project talking point.</a:t>
            </a:r>
            <a:endParaRPr lang="en-US" sz="790" dirty="0"/>
          </a:p>
        </p:txBody>
      </p:sp>
      <p:sp>
        <p:nvSpPr>
          <p:cNvPr id="53" name="Shape 51"/>
          <p:cNvSpPr/>
          <p:nvPr/>
        </p:nvSpPr>
        <p:spPr>
          <a:xfrm>
            <a:off x="502920" y="6446520"/>
            <a:ext cx="11201400" cy="0"/>
          </a:xfrm>
          <a:prstGeom prst="line">
            <a:avLst/>
          </a:prstGeom>
          <a:noFill/>
          <a:ln w="10160">
            <a:solidFill>
              <a:srgbClr val="D8E7FF"/>
            </a:solidFill>
            <a:prstDash val="solid"/>
          </a:ln>
        </p:spPr>
      </p:sp>
      <p:sp>
        <p:nvSpPr>
          <p:cNvPr id="54" name="Text 52"/>
          <p:cNvSpPr/>
          <p:nvPr/>
        </p:nvSpPr>
        <p:spPr>
          <a:xfrm>
            <a:off x="502920" y="6510528"/>
            <a:ext cx="67665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50" dirty="0">
                <a:solidFill>
                  <a:srgbClr val="6B789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PrepNPlaced • Top-company style scenarios • Not leaked/exact company material</a:t>
            </a:r>
            <a:endParaRPr lang="en-US" sz="650" dirty="0"/>
          </a:p>
        </p:txBody>
      </p:sp>
      <p:sp>
        <p:nvSpPr>
          <p:cNvPr id="55" name="Text 53"/>
          <p:cNvSpPr/>
          <p:nvPr/>
        </p:nvSpPr>
        <p:spPr>
          <a:xfrm>
            <a:off x="7498080" y="6510528"/>
            <a:ext cx="32918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650" dirty="0">
                <a:solidFill>
                  <a:srgbClr val="6B789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Frontend Developer</a:t>
            </a:r>
            <a:endParaRPr lang="en-US" sz="650" dirty="0"/>
          </a:p>
        </p:txBody>
      </p:sp>
      <p:sp>
        <p:nvSpPr>
          <p:cNvPr id="56" name="Text 54"/>
          <p:cNvSpPr/>
          <p:nvPr/>
        </p:nvSpPr>
        <p:spPr>
          <a:xfrm>
            <a:off x="10972800" y="6446520"/>
            <a:ext cx="685800" cy="320040"/>
          </a:xfrm>
          <a:prstGeom prst="rect">
            <a:avLst/>
          </a:prstGeom>
          <a:solidFill>
            <a:srgbClr val="071226"/>
          </a:solidFill>
          <a:ln>
            <a:solidFill>
              <a:srgbClr val="071226"/>
            </a:solidFill>
          </a:ln>
        </p:spPr>
        <p:txBody>
          <a:bodyPr wrap="square" lIns="254" tIns="254" rIns="254" bIns="254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5F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14173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246888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352044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457200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56235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66751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772668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877824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982980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108813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119329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0" y="0"/>
            <a:ext cx="12191695" cy="45720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5120512" y="0"/>
            <a:ext cx="7071183" cy="45720"/>
          </a:xfrm>
          <a:prstGeom prst="rect">
            <a:avLst/>
          </a:prstGeom>
          <a:solidFill>
            <a:srgbClr val="8B5CF6"/>
          </a:solidFill>
          <a:ln w="12700">
            <a:solidFill>
              <a:srgbClr val="8B5CF6">
                <a:alpha val="0"/>
              </a:srgbClr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502920" y="301752"/>
            <a:ext cx="53949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FRONTEND DEVELOPER</a:t>
            </a:r>
            <a:endParaRPr lang="en-US" sz="750" dirty="0"/>
          </a:p>
        </p:txBody>
      </p:sp>
      <p:sp>
        <p:nvSpPr>
          <p:cNvPr id="17" name="Text 15"/>
          <p:cNvSpPr/>
          <p:nvPr/>
        </p:nvSpPr>
        <p:spPr>
          <a:xfrm>
            <a:off x="502920" y="502920"/>
            <a:ext cx="813816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JavaScript &amp; Browser Fundamentals</a:t>
            </a:r>
            <a:endParaRPr lang="en-US" sz="2200" dirty="0"/>
          </a:p>
        </p:txBody>
      </p:sp>
      <p:sp>
        <p:nvSpPr>
          <p:cNvPr id="18" name="Text 16"/>
          <p:cNvSpPr/>
          <p:nvPr/>
        </p:nvSpPr>
        <p:spPr>
          <a:xfrm>
            <a:off x="502920" y="868680"/>
            <a:ext cx="77724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Top frontend rounds still test runtime fundamentals.</a:t>
            </a:r>
            <a:endParaRPr lang="en-US" sz="860" dirty="0"/>
          </a:p>
        </p:txBody>
      </p:sp>
      <p:sp>
        <p:nvSpPr>
          <p:cNvPr id="19" name="Shape 17"/>
          <p:cNvSpPr/>
          <p:nvPr/>
        </p:nvSpPr>
        <p:spPr>
          <a:xfrm>
            <a:off x="8778240" y="411480"/>
            <a:ext cx="2834640" cy="530352"/>
          </a:xfrm>
          <a:prstGeom prst="roundRect">
            <a:avLst>
              <a:gd name="adj" fmla="val 1379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8942832" y="521208"/>
            <a:ext cx="8229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2563EB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Q1–Q6</a:t>
            </a:r>
            <a:endParaRPr lang="en-US" sz="900" dirty="0"/>
          </a:p>
        </p:txBody>
      </p:sp>
      <p:sp>
        <p:nvSpPr>
          <p:cNvPr id="21" name="Text 19"/>
          <p:cNvSpPr/>
          <p:nvPr/>
        </p:nvSpPr>
        <p:spPr>
          <a:xfrm>
            <a:off x="10195560" y="521208"/>
            <a:ext cx="11430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720" b="1" dirty="0">
                <a:solidFill>
                  <a:srgbClr val="0A10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12 WEEKS</a:t>
            </a:r>
            <a:endParaRPr lang="en-US" sz="720" dirty="0"/>
          </a:p>
        </p:txBody>
      </p:sp>
      <p:sp>
        <p:nvSpPr>
          <p:cNvPr id="22" name="Shape 20"/>
          <p:cNvSpPr/>
          <p:nvPr/>
        </p:nvSpPr>
        <p:spPr>
          <a:xfrm>
            <a:off x="502920" y="6446520"/>
            <a:ext cx="11201400" cy="0"/>
          </a:xfrm>
          <a:prstGeom prst="line">
            <a:avLst/>
          </a:prstGeom>
          <a:noFill/>
          <a:ln w="10160">
            <a:solidFill>
              <a:srgbClr val="D8E7FF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502920" y="6510528"/>
            <a:ext cx="67665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50" dirty="0">
                <a:solidFill>
                  <a:srgbClr val="6B789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PrepNPlaced • Top-company style scenarios • Not leaked/exact company material</a:t>
            </a:r>
            <a:endParaRPr lang="en-US" sz="650" dirty="0"/>
          </a:p>
        </p:txBody>
      </p:sp>
      <p:sp>
        <p:nvSpPr>
          <p:cNvPr id="24" name="Text 22"/>
          <p:cNvSpPr/>
          <p:nvPr/>
        </p:nvSpPr>
        <p:spPr>
          <a:xfrm>
            <a:off x="7498080" y="6510528"/>
            <a:ext cx="32918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650" dirty="0">
                <a:solidFill>
                  <a:srgbClr val="6B789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Frontend Developer</a:t>
            </a:r>
            <a:endParaRPr lang="en-US" sz="650" dirty="0"/>
          </a:p>
        </p:txBody>
      </p:sp>
      <p:sp>
        <p:nvSpPr>
          <p:cNvPr id="25" name="Text 23"/>
          <p:cNvSpPr/>
          <p:nvPr/>
        </p:nvSpPr>
        <p:spPr>
          <a:xfrm>
            <a:off x="10972800" y="6446520"/>
            <a:ext cx="685800" cy="320040"/>
          </a:xfrm>
          <a:prstGeom prst="rect">
            <a:avLst/>
          </a:prstGeom>
          <a:solidFill>
            <a:srgbClr val="071226"/>
          </a:solidFill>
          <a:ln>
            <a:solidFill>
              <a:srgbClr val="071226"/>
            </a:solidFill>
          </a:ln>
        </p:spPr>
        <p:txBody>
          <a:bodyPr wrap="square" lIns="254" tIns="254" rIns="254" bIns="254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02</a:t>
            </a:r>
            <a:endParaRPr lang="en-US" sz="900" dirty="0"/>
          </a:p>
        </p:txBody>
      </p:sp>
      <p:sp>
        <p:nvSpPr>
          <p:cNvPr id="26" name="Shape 24"/>
          <p:cNvSpPr/>
          <p:nvPr/>
        </p:nvSpPr>
        <p:spPr>
          <a:xfrm>
            <a:off x="530352" y="12527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27" name="Shape 25"/>
          <p:cNvSpPr/>
          <p:nvPr/>
        </p:nvSpPr>
        <p:spPr>
          <a:xfrm>
            <a:off x="502920" y="120700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28" name="Shape 26"/>
          <p:cNvSpPr/>
          <p:nvPr/>
        </p:nvSpPr>
        <p:spPr>
          <a:xfrm>
            <a:off x="502920" y="120700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29" name="Shape 27"/>
          <p:cNvSpPr/>
          <p:nvPr/>
        </p:nvSpPr>
        <p:spPr>
          <a:xfrm>
            <a:off x="5157216" y="132588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30" name="Text 28"/>
          <p:cNvSpPr/>
          <p:nvPr/>
        </p:nvSpPr>
        <p:spPr>
          <a:xfrm>
            <a:off x="5193792" y="139446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Q01</a:t>
            </a:r>
            <a:endParaRPr lang="en-US" sz="640" dirty="0"/>
          </a:p>
        </p:txBody>
      </p:sp>
      <p:sp>
        <p:nvSpPr>
          <p:cNvPr id="31" name="Text 29"/>
          <p:cNvSpPr/>
          <p:nvPr/>
        </p:nvSpPr>
        <p:spPr>
          <a:xfrm>
            <a:off x="676656" y="140817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Explain an event loop issue where a UI freezes during heavy computation and how you would fix it.</a:t>
            </a:r>
            <a:endParaRPr lang="en-US" sz="790" dirty="0"/>
          </a:p>
        </p:txBody>
      </p:sp>
      <p:sp>
        <p:nvSpPr>
          <p:cNvPr id="32" name="Text 30"/>
          <p:cNvSpPr/>
          <p:nvPr/>
        </p:nvSpPr>
        <p:spPr>
          <a:xfrm>
            <a:off x="676656" y="193852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33" name="Text 31"/>
          <p:cNvSpPr/>
          <p:nvPr/>
        </p:nvSpPr>
        <p:spPr>
          <a:xfrm>
            <a:off x="676656" y="206654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event loop, cancellation, stale closures, TypeScript unions, browser APIs, XSS</a:t>
            </a:r>
            <a:endParaRPr lang="en-US" sz="560" dirty="0"/>
          </a:p>
        </p:txBody>
      </p:sp>
      <p:sp>
        <p:nvSpPr>
          <p:cNvPr id="34" name="Text 32"/>
          <p:cNvSpPr/>
          <p:nvPr/>
        </p:nvSpPr>
        <p:spPr>
          <a:xfrm>
            <a:off x="676656" y="233172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35" name="Text 33"/>
          <p:cNvSpPr/>
          <p:nvPr/>
        </p:nvSpPr>
        <p:spPr>
          <a:xfrm>
            <a:off x="676656" y="245973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using any or fixing bugs by random dependency changes</a:t>
            </a:r>
            <a:endParaRPr lang="en-US" sz="540" dirty="0"/>
          </a:p>
        </p:txBody>
      </p:sp>
      <p:sp>
        <p:nvSpPr>
          <p:cNvPr id="36" name="Shape 34"/>
          <p:cNvSpPr/>
          <p:nvPr/>
        </p:nvSpPr>
        <p:spPr>
          <a:xfrm>
            <a:off x="6382512" y="12527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37" name="Shape 35"/>
          <p:cNvSpPr/>
          <p:nvPr/>
        </p:nvSpPr>
        <p:spPr>
          <a:xfrm>
            <a:off x="6355080" y="120700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38" name="Shape 36"/>
          <p:cNvSpPr/>
          <p:nvPr/>
        </p:nvSpPr>
        <p:spPr>
          <a:xfrm>
            <a:off x="6355080" y="120700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39" name="Shape 37"/>
          <p:cNvSpPr/>
          <p:nvPr/>
        </p:nvSpPr>
        <p:spPr>
          <a:xfrm>
            <a:off x="11009376" y="132588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40" name="Text 38"/>
          <p:cNvSpPr/>
          <p:nvPr/>
        </p:nvSpPr>
        <p:spPr>
          <a:xfrm>
            <a:off x="11045952" y="139446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Q02</a:t>
            </a:r>
            <a:endParaRPr lang="en-US" sz="640" dirty="0"/>
          </a:p>
        </p:txBody>
      </p:sp>
      <p:sp>
        <p:nvSpPr>
          <p:cNvPr id="41" name="Text 39"/>
          <p:cNvSpPr/>
          <p:nvPr/>
        </p:nvSpPr>
        <p:spPr>
          <a:xfrm>
            <a:off x="6528816" y="140817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Implement debounced search with cancellation so stale API responses do not overwrite newer results.</a:t>
            </a:r>
            <a:endParaRPr lang="en-US" sz="790" dirty="0"/>
          </a:p>
        </p:txBody>
      </p:sp>
      <p:sp>
        <p:nvSpPr>
          <p:cNvPr id="42" name="Text 40"/>
          <p:cNvSpPr/>
          <p:nvPr/>
        </p:nvSpPr>
        <p:spPr>
          <a:xfrm>
            <a:off x="6528816" y="193852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43" name="Text 41"/>
          <p:cNvSpPr/>
          <p:nvPr/>
        </p:nvSpPr>
        <p:spPr>
          <a:xfrm>
            <a:off x="6528816" y="206654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event loop, cancellation, stale closures, TypeScript unions, browser APIs, XSS</a:t>
            </a:r>
            <a:endParaRPr lang="en-US" sz="560" dirty="0"/>
          </a:p>
        </p:txBody>
      </p:sp>
      <p:sp>
        <p:nvSpPr>
          <p:cNvPr id="44" name="Text 42"/>
          <p:cNvSpPr/>
          <p:nvPr/>
        </p:nvSpPr>
        <p:spPr>
          <a:xfrm>
            <a:off x="6528816" y="233172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45" name="Text 43"/>
          <p:cNvSpPr/>
          <p:nvPr/>
        </p:nvSpPr>
        <p:spPr>
          <a:xfrm>
            <a:off x="6528816" y="245973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using any or fixing bugs by random dependency changes</a:t>
            </a:r>
            <a:endParaRPr lang="en-US" sz="540" dirty="0"/>
          </a:p>
        </p:txBody>
      </p:sp>
      <p:sp>
        <p:nvSpPr>
          <p:cNvPr id="46" name="Shape 44"/>
          <p:cNvSpPr/>
          <p:nvPr/>
        </p:nvSpPr>
        <p:spPr>
          <a:xfrm>
            <a:off x="530352" y="28986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47" name="Shape 45"/>
          <p:cNvSpPr/>
          <p:nvPr/>
        </p:nvSpPr>
        <p:spPr>
          <a:xfrm>
            <a:off x="502920" y="28529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48" name="Shape 46"/>
          <p:cNvSpPr/>
          <p:nvPr/>
        </p:nvSpPr>
        <p:spPr>
          <a:xfrm>
            <a:off x="502920" y="285292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49" name="Shape 47"/>
          <p:cNvSpPr/>
          <p:nvPr/>
        </p:nvSpPr>
        <p:spPr>
          <a:xfrm>
            <a:off x="5157216" y="297180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50" name="Text 48"/>
          <p:cNvSpPr/>
          <p:nvPr/>
        </p:nvSpPr>
        <p:spPr>
          <a:xfrm>
            <a:off x="5193792" y="304038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Q03</a:t>
            </a:r>
            <a:endParaRPr lang="en-US" sz="640" dirty="0"/>
          </a:p>
        </p:txBody>
      </p:sp>
      <p:sp>
        <p:nvSpPr>
          <p:cNvPr id="51" name="Text 49"/>
          <p:cNvSpPr/>
          <p:nvPr/>
        </p:nvSpPr>
        <p:spPr>
          <a:xfrm>
            <a:off x="676656" y="305409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How do closures cause stale state bugs in React or browser callbacks?</a:t>
            </a:r>
            <a:endParaRPr lang="en-US" sz="790" dirty="0"/>
          </a:p>
        </p:txBody>
      </p:sp>
      <p:sp>
        <p:nvSpPr>
          <p:cNvPr id="52" name="Text 50"/>
          <p:cNvSpPr/>
          <p:nvPr/>
        </p:nvSpPr>
        <p:spPr>
          <a:xfrm>
            <a:off x="676656" y="358444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53" name="Text 51"/>
          <p:cNvSpPr/>
          <p:nvPr/>
        </p:nvSpPr>
        <p:spPr>
          <a:xfrm>
            <a:off x="676656" y="371246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event loop, cancellation, stale closures, TypeScript unions, browser APIs, XSS</a:t>
            </a:r>
            <a:endParaRPr lang="en-US" sz="560" dirty="0"/>
          </a:p>
        </p:txBody>
      </p:sp>
      <p:sp>
        <p:nvSpPr>
          <p:cNvPr id="54" name="Text 52"/>
          <p:cNvSpPr/>
          <p:nvPr/>
        </p:nvSpPr>
        <p:spPr>
          <a:xfrm>
            <a:off x="676656" y="397764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55" name="Text 53"/>
          <p:cNvSpPr/>
          <p:nvPr/>
        </p:nvSpPr>
        <p:spPr>
          <a:xfrm>
            <a:off x="676656" y="410565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using any or fixing bugs by random dependency changes</a:t>
            </a:r>
            <a:endParaRPr lang="en-US" sz="540" dirty="0"/>
          </a:p>
        </p:txBody>
      </p:sp>
      <p:sp>
        <p:nvSpPr>
          <p:cNvPr id="56" name="Shape 54"/>
          <p:cNvSpPr/>
          <p:nvPr/>
        </p:nvSpPr>
        <p:spPr>
          <a:xfrm>
            <a:off x="6382512" y="28986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57" name="Shape 55"/>
          <p:cNvSpPr/>
          <p:nvPr/>
        </p:nvSpPr>
        <p:spPr>
          <a:xfrm>
            <a:off x="6355080" y="28529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58" name="Shape 56"/>
          <p:cNvSpPr/>
          <p:nvPr/>
        </p:nvSpPr>
        <p:spPr>
          <a:xfrm>
            <a:off x="6355080" y="285292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59" name="Shape 57"/>
          <p:cNvSpPr/>
          <p:nvPr/>
        </p:nvSpPr>
        <p:spPr>
          <a:xfrm>
            <a:off x="11009376" y="297180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60" name="Text 58"/>
          <p:cNvSpPr/>
          <p:nvPr/>
        </p:nvSpPr>
        <p:spPr>
          <a:xfrm>
            <a:off x="11045952" y="304038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Q04</a:t>
            </a:r>
            <a:endParaRPr lang="en-US" sz="640" dirty="0"/>
          </a:p>
        </p:txBody>
      </p:sp>
      <p:sp>
        <p:nvSpPr>
          <p:cNvPr id="61" name="Text 59"/>
          <p:cNvSpPr/>
          <p:nvPr/>
        </p:nvSpPr>
        <p:spPr>
          <a:xfrm>
            <a:off x="6528816" y="305409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How would you design TypeScript types for optional and discriminated API states?</a:t>
            </a:r>
            <a:endParaRPr lang="en-US" sz="790" dirty="0"/>
          </a:p>
        </p:txBody>
      </p:sp>
      <p:sp>
        <p:nvSpPr>
          <p:cNvPr id="62" name="Text 60"/>
          <p:cNvSpPr/>
          <p:nvPr/>
        </p:nvSpPr>
        <p:spPr>
          <a:xfrm>
            <a:off x="6528816" y="358444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63" name="Text 61"/>
          <p:cNvSpPr/>
          <p:nvPr/>
        </p:nvSpPr>
        <p:spPr>
          <a:xfrm>
            <a:off x="6528816" y="371246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event loop, cancellation, stale closures, TypeScript unions, browser APIs, XSS</a:t>
            </a:r>
            <a:endParaRPr lang="en-US" sz="560" dirty="0"/>
          </a:p>
        </p:txBody>
      </p:sp>
      <p:sp>
        <p:nvSpPr>
          <p:cNvPr id="64" name="Text 62"/>
          <p:cNvSpPr/>
          <p:nvPr/>
        </p:nvSpPr>
        <p:spPr>
          <a:xfrm>
            <a:off x="6528816" y="397764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65" name="Text 63"/>
          <p:cNvSpPr/>
          <p:nvPr/>
        </p:nvSpPr>
        <p:spPr>
          <a:xfrm>
            <a:off x="6528816" y="410565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using any or fixing bugs by random dependency changes</a:t>
            </a:r>
            <a:endParaRPr lang="en-US" sz="540" dirty="0"/>
          </a:p>
        </p:txBody>
      </p:sp>
      <p:sp>
        <p:nvSpPr>
          <p:cNvPr id="66" name="Shape 64"/>
          <p:cNvSpPr/>
          <p:nvPr/>
        </p:nvSpPr>
        <p:spPr>
          <a:xfrm>
            <a:off x="530352" y="454456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67" name="Shape 65"/>
          <p:cNvSpPr/>
          <p:nvPr/>
        </p:nvSpPr>
        <p:spPr>
          <a:xfrm>
            <a:off x="502920" y="44988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68" name="Shape 66"/>
          <p:cNvSpPr/>
          <p:nvPr/>
        </p:nvSpPr>
        <p:spPr>
          <a:xfrm>
            <a:off x="502920" y="449884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69" name="Shape 67"/>
          <p:cNvSpPr/>
          <p:nvPr/>
        </p:nvSpPr>
        <p:spPr>
          <a:xfrm>
            <a:off x="5157216" y="461772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70" name="Text 68"/>
          <p:cNvSpPr/>
          <p:nvPr/>
        </p:nvSpPr>
        <p:spPr>
          <a:xfrm>
            <a:off x="5193792" y="468630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Q05</a:t>
            </a:r>
            <a:endParaRPr lang="en-US" sz="640" dirty="0"/>
          </a:p>
        </p:txBody>
      </p:sp>
      <p:sp>
        <p:nvSpPr>
          <p:cNvPr id="71" name="Text 69"/>
          <p:cNvSpPr/>
          <p:nvPr/>
        </p:nvSpPr>
        <p:spPr>
          <a:xfrm>
            <a:off x="676656" y="470001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 page behaves differently in Chrome and Safari. What debugging steps do you follow?</a:t>
            </a:r>
            <a:endParaRPr lang="en-US" sz="790" dirty="0"/>
          </a:p>
        </p:txBody>
      </p:sp>
      <p:sp>
        <p:nvSpPr>
          <p:cNvPr id="72" name="Text 70"/>
          <p:cNvSpPr/>
          <p:nvPr/>
        </p:nvSpPr>
        <p:spPr>
          <a:xfrm>
            <a:off x="676656" y="523036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73" name="Text 71"/>
          <p:cNvSpPr/>
          <p:nvPr/>
        </p:nvSpPr>
        <p:spPr>
          <a:xfrm>
            <a:off x="676656" y="535838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event loop, cancellation, stale closures, TypeScript unions, browser APIs, XSS</a:t>
            </a:r>
            <a:endParaRPr lang="en-US" sz="560" dirty="0"/>
          </a:p>
        </p:txBody>
      </p:sp>
      <p:sp>
        <p:nvSpPr>
          <p:cNvPr id="74" name="Text 72"/>
          <p:cNvSpPr/>
          <p:nvPr/>
        </p:nvSpPr>
        <p:spPr>
          <a:xfrm>
            <a:off x="676656" y="562356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75" name="Text 73"/>
          <p:cNvSpPr/>
          <p:nvPr/>
        </p:nvSpPr>
        <p:spPr>
          <a:xfrm>
            <a:off x="676656" y="575157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using any or fixing bugs by random dependency changes</a:t>
            </a:r>
            <a:endParaRPr lang="en-US" sz="540" dirty="0"/>
          </a:p>
        </p:txBody>
      </p:sp>
      <p:sp>
        <p:nvSpPr>
          <p:cNvPr id="76" name="Shape 74"/>
          <p:cNvSpPr/>
          <p:nvPr/>
        </p:nvSpPr>
        <p:spPr>
          <a:xfrm>
            <a:off x="6382512" y="454456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77" name="Shape 75"/>
          <p:cNvSpPr/>
          <p:nvPr/>
        </p:nvSpPr>
        <p:spPr>
          <a:xfrm>
            <a:off x="6355080" y="44988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78" name="Shape 76"/>
          <p:cNvSpPr/>
          <p:nvPr/>
        </p:nvSpPr>
        <p:spPr>
          <a:xfrm>
            <a:off x="6355080" y="449884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79" name="Shape 77"/>
          <p:cNvSpPr/>
          <p:nvPr/>
        </p:nvSpPr>
        <p:spPr>
          <a:xfrm>
            <a:off x="11009376" y="461772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80" name="Text 78"/>
          <p:cNvSpPr/>
          <p:nvPr/>
        </p:nvSpPr>
        <p:spPr>
          <a:xfrm>
            <a:off x="11045952" y="468630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Q06</a:t>
            </a:r>
            <a:endParaRPr lang="en-US" sz="640" dirty="0"/>
          </a:p>
        </p:txBody>
      </p:sp>
      <p:sp>
        <p:nvSpPr>
          <p:cNvPr id="81" name="Text 79"/>
          <p:cNvSpPr/>
          <p:nvPr/>
        </p:nvSpPr>
        <p:spPr>
          <a:xfrm>
            <a:off x="6528816" y="470001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How do you prevent XSS when rendering user-generated content?</a:t>
            </a:r>
            <a:endParaRPr lang="en-US" sz="790" dirty="0"/>
          </a:p>
        </p:txBody>
      </p:sp>
      <p:sp>
        <p:nvSpPr>
          <p:cNvPr id="82" name="Text 80"/>
          <p:cNvSpPr/>
          <p:nvPr/>
        </p:nvSpPr>
        <p:spPr>
          <a:xfrm>
            <a:off x="6528816" y="523036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83" name="Text 81"/>
          <p:cNvSpPr/>
          <p:nvPr/>
        </p:nvSpPr>
        <p:spPr>
          <a:xfrm>
            <a:off x="6528816" y="535838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event loop, cancellation, stale closures, TypeScript unions, browser APIs, XSS</a:t>
            </a:r>
            <a:endParaRPr lang="en-US" sz="560" dirty="0"/>
          </a:p>
        </p:txBody>
      </p:sp>
      <p:sp>
        <p:nvSpPr>
          <p:cNvPr id="84" name="Text 82"/>
          <p:cNvSpPr/>
          <p:nvPr/>
        </p:nvSpPr>
        <p:spPr>
          <a:xfrm>
            <a:off x="6528816" y="562356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85" name="Text 83"/>
          <p:cNvSpPr/>
          <p:nvPr/>
        </p:nvSpPr>
        <p:spPr>
          <a:xfrm>
            <a:off x="6528816" y="575157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using any or fixing bugs by random dependency changes</a:t>
            </a:r>
            <a:endParaRPr lang="en-US" sz="54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5F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14173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246888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352044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457200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56235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66751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772668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877824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982980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108813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119329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0" y="0"/>
            <a:ext cx="12191695" cy="45720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5120512" y="0"/>
            <a:ext cx="7071183" cy="45720"/>
          </a:xfrm>
          <a:prstGeom prst="rect">
            <a:avLst/>
          </a:prstGeom>
          <a:solidFill>
            <a:srgbClr val="8B5CF6"/>
          </a:solidFill>
          <a:ln w="12700">
            <a:solidFill>
              <a:srgbClr val="8B5CF6">
                <a:alpha val="0"/>
              </a:srgbClr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502920" y="301752"/>
            <a:ext cx="53949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FRONTEND DEVELOPER</a:t>
            </a:r>
            <a:endParaRPr lang="en-US" sz="750" dirty="0"/>
          </a:p>
        </p:txBody>
      </p:sp>
      <p:sp>
        <p:nvSpPr>
          <p:cNvPr id="17" name="Text 15"/>
          <p:cNvSpPr/>
          <p:nvPr/>
        </p:nvSpPr>
        <p:spPr>
          <a:xfrm>
            <a:off x="502920" y="502920"/>
            <a:ext cx="813816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React Architecture &amp; State</a:t>
            </a:r>
            <a:endParaRPr lang="en-US" sz="2200" dirty="0"/>
          </a:p>
        </p:txBody>
      </p:sp>
      <p:sp>
        <p:nvSpPr>
          <p:cNvPr id="18" name="Text 16"/>
          <p:cNvSpPr/>
          <p:nvPr/>
        </p:nvSpPr>
        <p:spPr>
          <a:xfrm>
            <a:off x="502920" y="868680"/>
            <a:ext cx="77724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Maintainability comes from state boundaries and rendering control.</a:t>
            </a:r>
            <a:endParaRPr lang="en-US" sz="860" dirty="0"/>
          </a:p>
        </p:txBody>
      </p:sp>
      <p:sp>
        <p:nvSpPr>
          <p:cNvPr id="19" name="Shape 17"/>
          <p:cNvSpPr/>
          <p:nvPr/>
        </p:nvSpPr>
        <p:spPr>
          <a:xfrm>
            <a:off x="8778240" y="411480"/>
            <a:ext cx="2834640" cy="530352"/>
          </a:xfrm>
          <a:prstGeom prst="roundRect">
            <a:avLst>
              <a:gd name="adj" fmla="val 1379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8942832" y="521208"/>
            <a:ext cx="8229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2563EB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Q7–Q12</a:t>
            </a:r>
            <a:endParaRPr lang="en-US" sz="900" dirty="0"/>
          </a:p>
        </p:txBody>
      </p:sp>
      <p:sp>
        <p:nvSpPr>
          <p:cNvPr id="21" name="Text 19"/>
          <p:cNvSpPr/>
          <p:nvPr/>
        </p:nvSpPr>
        <p:spPr>
          <a:xfrm>
            <a:off x="10195560" y="521208"/>
            <a:ext cx="11430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720" b="1" dirty="0">
                <a:solidFill>
                  <a:srgbClr val="0A10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12 WEEKS</a:t>
            </a:r>
            <a:endParaRPr lang="en-US" sz="720" dirty="0"/>
          </a:p>
        </p:txBody>
      </p:sp>
      <p:sp>
        <p:nvSpPr>
          <p:cNvPr id="22" name="Shape 20"/>
          <p:cNvSpPr/>
          <p:nvPr/>
        </p:nvSpPr>
        <p:spPr>
          <a:xfrm>
            <a:off x="502920" y="6446520"/>
            <a:ext cx="11201400" cy="0"/>
          </a:xfrm>
          <a:prstGeom prst="line">
            <a:avLst/>
          </a:prstGeom>
          <a:noFill/>
          <a:ln w="10160">
            <a:solidFill>
              <a:srgbClr val="D8E7FF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502920" y="6510528"/>
            <a:ext cx="67665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50" dirty="0">
                <a:solidFill>
                  <a:srgbClr val="6B789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PrepNPlaced • Top-company style scenarios • Not leaked/exact company material</a:t>
            </a:r>
            <a:endParaRPr lang="en-US" sz="650" dirty="0"/>
          </a:p>
        </p:txBody>
      </p:sp>
      <p:sp>
        <p:nvSpPr>
          <p:cNvPr id="24" name="Text 22"/>
          <p:cNvSpPr/>
          <p:nvPr/>
        </p:nvSpPr>
        <p:spPr>
          <a:xfrm>
            <a:off x="7498080" y="6510528"/>
            <a:ext cx="32918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650" dirty="0">
                <a:solidFill>
                  <a:srgbClr val="6B789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Frontend Developer</a:t>
            </a:r>
            <a:endParaRPr lang="en-US" sz="650" dirty="0"/>
          </a:p>
        </p:txBody>
      </p:sp>
      <p:sp>
        <p:nvSpPr>
          <p:cNvPr id="25" name="Text 23"/>
          <p:cNvSpPr/>
          <p:nvPr/>
        </p:nvSpPr>
        <p:spPr>
          <a:xfrm>
            <a:off x="10972800" y="6446520"/>
            <a:ext cx="685800" cy="320040"/>
          </a:xfrm>
          <a:prstGeom prst="rect">
            <a:avLst/>
          </a:prstGeom>
          <a:solidFill>
            <a:srgbClr val="071226"/>
          </a:solidFill>
          <a:ln>
            <a:solidFill>
              <a:srgbClr val="071226"/>
            </a:solidFill>
          </a:ln>
        </p:spPr>
        <p:txBody>
          <a:bodyPr wrap="square" lIns="254" tIns="254" rIns="254" bIns="254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03</a:t>
            </a:r>
            <a:endParaRPr lang="en-US" sz="900" dirty="0"/>
          </a:p>
        </p:txBody>
      </p:sp>
      <p:sp>
        <p:nvSpPr>
          <p:cNvPr id="26" name="Shape 24"/>
          <p:cNvSpPr/>
          <p:nvPr/>
        </p:nvSpPr>
        <p:spPr>
          <a:xfrm>
            <a:off x="530352" y="12527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27" name="Shape 25"/>
          <p:cNvSpPr/>
          <p:nvPr/>
        </p:nvSpPr>
        <p:spPr>
          <a:xfrm>
            <a:off x="502920" y="120700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28" name="Shape 26"/>
          <p:cNvSpPr/>
          <p:nvPr/>
        </p:nvSpPr>
        <p:spPr>
          <a:xfrm>
            <a:off x="502920" y="120700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29" name="Shape 27"/>
          <p:cNvSpPr/>
          <p:nvPr/>
        </p:nvSpPr>
        <p:spPr>
          <a:xfrm>
            <a:off x="5157216" y="132588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30" name="Text 28"/>
          <p:cNvSpPr/>
          <p:nvPr/>
        </p:nvSpPr>
        <p:spPr>
          <a:xfrm>
            <a:off x="5193792" y="139446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Q07</a:t>
            </a:r>
            <a:endParaRPr lang="en-US" sz="640" dirty="0"/>
          </a:p>
        </p:txBody>
      </p:sp>
      <p:sp>
        <p:nvSpPr>
          <p:cNvPr id="31" name="Text 29"/>
          <p:cNvSpPr/>
          <p:nvPr/>
        </p:nvSpPr>
        <p:spPr>
          <a:xfrm>
            <a:off x="676656" y="140817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Design a complex form with conditional fields, validation and draft save.</a:t>
            </a:r>
            <a:endParaRPr lang="en-US" sz="790" dirty="0"/>
          </a:p>
        </p:txBody>
      </p:sp>
      <p:sp>
        <p:nvSpPr>
          <p:cNvPr id="32" name="Text 30"/>
          <p:cNvSpPr/>
          <p:nvPr/>
        </p:nvSpPr>
        <p:spPr>
          <a:xfrm>
            <a:off x="676656" y="193852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33" name="Text 31"/>
          <p:cNvSpPr/>
          <p:nvPr/>
        </p:nvSpPr>
        <p:spPr>
          <a:xfrm>
            <a:off x="676656" y="206654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state location, server cache, profiler, memoization, optimistic update, error boundaries</a:t>
            </a:r>
            <a:endParaRPr lang="en-US" sz="560" dirty="0"/>
          </a:p>
        </p:txBody>
      </p:sp>
      <p:sp>
        <p:nvSpPr>
          <p:cNvPr id="34" name="Text 32"/>
          <p:cNvSpPr/>
          <p:nvPr/>
        </p:nvSpPr>
        <p:spPr>
          <a:xfrm>
            <a:off x="676656" y="233172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35" name="Text 33"/>
          <p:cNvSpPr/>
          <p:nvPr/>
        </p:nvSpPr>
        <p:spPr>
          <a:xfrm>
            <a:off x="676656" y="245973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putting all state in a global store or memoizing everything</a:t>
            </a:r>
            <a:endParaRPr lang="en-US" sz="540" dirty="0"/>
          </a:p>
        </p:txBody>
      </p:sp>
      <p:sp>
        <p:nvSpPr>
          <p:cNvPr id="36" name="Shape 34"/>
          <p:cNvSpPr/>
          <p:nvPr/>
        </p:nvSpPr>
        <p:spPr>
          <a:xfrm>
            <a:off x="6382512" y="12527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37" name="Shape 35"/>
          <p:cNvSpPr/>
          <p:nvPr/>
        </p:nvSpPr>
        <p:spPr>
          <a:xfrm>
            <a:off x="6355080" y="120700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38" name="Shape 36"/>
          <p:cNvSpPr/>
          <p:nvPr/>
        </p:nvSpPr>
        <p:spPr>
          <a:xfrm>
            <a:off x="6355080" y="120700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39" name="Shape 37"/>
          <p:cNvSpPr/>
          <p:nvPr/>
        </p:nvSpPr>
        <p:spPr>
          <a:xfrm>
            <a:off x="11009376" y="132588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40" name="Text 38"/>
          <p:cNvSpPr/>
          <p:nvPr/>
        </p:nvSpPr>
        <p:spPr>
          <a:xfrm>
            <a:off x="11045952" y="139446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Q08</a:t>
            </a:r>
            <a:endParaRPr lang="en-US" sz="640" dirty="0"/>
          </a:p>
        </p:txBody>
      </p:sp>
      <p:sp>
        <p:nvSpPr>
          <p:cNvPr id="41" name="Text 39"/>
          <p:cNvSpPr/>
          <p:nvPr/>
        </p:nvSpPr>
        <p:spPr>
          <a:xfrm>
            <a:off x="6528816" y="140817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 React list re-renders hundreds of rows on each keystroke. How do you debug and optimize?</a:t>
            </a:r>
            <a:endParaRPr lang="en-US" sz="790" dirty="0"/>
          </a:p>
        </p:txBody>
      </p:sp>
      <p:sp>
        <p:nvSpPr>
          <p:cNvPr id="42" name="Text 40"/>
          <p:cNvSpPr/>
          <p:nvPr/>
        </p:nvSpPr>
        <p:spPr>
          <a:xfrm>
            <a:off x="6528816" y="193852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43" name="Text 41"/>
          <p:cNvSpPr/>
          <p:nvPr/>
        </p:nvSpPr>
        <p:spPr>
          <a:xfrm>
            <a:off x="6528816" y="206654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state location, server cache, profiler, memoization, optimistic update, error boundaries</a:t>
            </a:r>
            <a:endParaRPr lang="en-US" sz="560" dirty="0"/>
          </a:p>
        </p:txBody>
      </p:sp>
      <p:sp>
        <p:nvSpPr>
          <p:cNvPr id="44" name="Text 42"/>
          <p:cNvSpPr/>
          <p:nvPr/>
        </p:nvSpPr>
        <p:spPr>
          <a:xfrm>
            <a:off x="6528816" y="233172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45" name="Text 43"/>
          <p:cNvSpPr/>
          <p:nvPr/>
        </p:nvSpPr>
        <p:spPr>
          <a:xfrm>
            <a:off x="6528816" y="245973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putting all state in a global store or memoizing everything</a:t>
            </a:r>
            <a:endParaRPr lang="en-US" sz="540" dirty="0"/>
          </a:p>
        </p:txBody>
      </p:sp>
      <p:sp>
        <p:nvSpPr>
          <p:cNvPr id="46" name="Shape 44"/>
          <p:cNvSpPr/>
          <p:nvPr/>
        </p:nvSpPr>
        <p:spPr>
          <a:xfrm>
            <a:off x="530352" y="28986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47" name="Shape 45"/>
          <p:cNvSpPr/>
          <p:nvPr/>
        </p:nvSpPr>
        <p:spPr>
          <a:xfrm>
            <a:off x="502920" y="28529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48" name="Shape 46"/>
          <p:cNvSpPr/>
          <p:nvPr/>
        </p:nvSpPr>
        <p:spPr>
          <a:xfrm>
            <a:off x="502920" y="285292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49" name="Shape 47"/>
          <p:cNvSpPr/>
          <p:nvPr/>
        </p:nvSpPr>
        <p:spPr>
          <a:xfrm>
            <a:off x="5157216" y="297180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50" name="Text 48"/>
          <p:cNvSpPr/>
          <p:nvPr/>
        </p:nvSpPr>
        <p:spPr>
          <a:xfrm>
            <a:off x="5193792" y="304038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Q09</a:t>
            </a:r>
            <a:endParaRPr lang="en-US" sz="640" dirty="0"/>
          </a:p>
        </p:txBody>
      </p:sp>
      <p:sp>
        <p:nvSpPr>
          <p:cNvPr id="51" name="Text 49"/>
          <p:cNvSpPr/>
          <p:nvPr/>
        </p:nvSpPr>
        <p:spPr>
          <a:xfrm>
            <a:off x="676656" y="305409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When would you use local state, context, URL state, server cache or global store?</a:t>
            </a:r>
            <a:endParaRPr lang="en-US" sz="790" dirty="0"/>
          </a:p>
        </p:txBody>
      </p:sp>
      <p:sp>
        <p:nvSpPr>
          <p:cNvPr id="52" name="Text 50"/>
          <p:cNvSpPr/>
          <p:nvPr/>
        </p:nvSpPr>
        <p:spPr>
          <a:xfrm>
            <a:off x="676656" y="358444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53" name="Text 51"/>
          <p:cNvSpPr/>
          <p:nvPr/>
        </p:nvSpPr>
        <p:spPr>
          <a:xfrm>
            <a:off x="676656" y="371246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state location, server cache, profiler, memoization, optimistic update, error boundaries</a:t>
            </a:r>
            <a:endParaRPr lang="en-US" sz="560" dirty="0"/>
          </a:p>
        </p:txBody>
      </p:sp>
      <p:sp>
        <p:nvSpPr>
          <p:cNvPr id="54" name="Text 52"/>
          <p:cNvSpPr/>
          <p:nvPr/>
        </p:nvSpPr>
        <p:spPr>
          <a:xfrm>
            <a:off x="676656" y="397764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55" name="Text 53"/>
          <p:cNvSpPr/>
          <p:nvPr/>
        </p:nvSpPr>
        <p:spPr>
          <a:xfrm>
            <a:off x="676656" y="410565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putting all state in a global store or memoizing everything</a:t>
            </a:r>
            <a:endParaRPr lang="en-US" sz="540" dirty="0"/>
          </a:p>
        </p:txBody>
      </p:sp>
      <p:sp>
        <p:nvSpPr>
          <p:cNvPr id="56" name="Shape 54"/>
          <p:cNvSpPr/>
          <p:nvPr/>
        </p:nvSpPr>
        <p:spPr>
          <a:xfrm>
            <a:off x="6382512" y="28986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57" name="Shape 55"/>
          <p:cNvSpPr/>
          <p:nvPr/>
        </p:nvSpPr>
        <p:spPr>
          <a:xfrm>
            <a:off x="6355080" y="28529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58" name="Shape 56"/>
          <p:cNvSpPr/>
          <p:nvPr/>
        </p:nvSpPr>
        <p:spPr>
          <a:xfrm>
            <a:off x="6355080" y="285292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59" name="Shape 57"/>
          <p:cNvSpPr/>
          <p:nvPr/>
        </p:nvSpPr>
        <p:spPr>
          <a:xfrm>
            <a:off x="11009376" y="297180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60" name="Text 58"/>
          <p:cNvSpPr/>
          <p:nvPr/>
        </p:nvSpPr>
        <p:spPr>
          <a:xfrm>
            <a:off x="11045952" y="304038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Q10</a:t>
            </a:r>
            <a:endParaRPr lang="en-US" sz="640" dirty="0"/>
          </a:p>
        </p:txBody>
      </p:sp>
      <p:sp>
        <p:nvSpPr>
          <p:cNvPr id="61" name="Text 59"/>
          <p:cNvSpPr/>
          <p:nvPr/>
        </p:nvSpPr>
        <p:spPr>
          <a:xfrm>
            <a:off x="6528816" y="305409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How do you handle optimistic updates for a task-management UI?</a:t>
            </a:r>
            <a:endParaRPr lang="en-US" sz="790" dirty="0"/>
          </a:p>
        </p:txBody>
      </p:sp>
      <p:sp>
        <p:nvSpPr>
          <p:cNvPr id="62" name="Text 60"/>
          <p:cNvSpPr/>
          <p:nvPr/>
        </p:nvSpPr>
        <p:spPr>
          <a:xfrm>
            <a:off x="6528816" y="358444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63" name="Text 61"/>
          <p:cNvSpPr/>
          <p:nvPr/>
        </p:nvSpPr>
        <p:spPr>
          <a:xfrm>
            <a:off x="6528816" y="371246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state location, server cache, profiler, memoization, optimistic update, error boundaries</a:t>
            </a:r>
            <a:endParaRPr lang="en-US" sz="560" dirty="0"/>
          </a:p>
        </p:txBody>
      </p:sp>
      <p:sp>
        <p:nvSpPr>
          <p:cNvPr id="64" name="Text 62"/>
          <p:cNvSpPr/>
          <p:nvPr/>
        </p:nvSpPr>
        <p:spPr>
          <a:xfrm>
            <a:off x="6528816" y="397764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65" name="Text 63"/>
          <p:cNvSpPr/>
          <p:nvPr/>
        </p:nvSpPr>
        <p:spPr>
          <a:xfrm>
            <a:off x="6528816" y="410565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putting all state in a global store or memoizing everything</a:t>
            </a:r>
            <a:endParaRPr lang="en-US" sz="540" dirty="0"/>
          </a:p>
        </p:txBody>
      </p:sp>
      <p:sp>
        <p:nvSpPr>
          <p:cNvPr id="66" name="Shape 64"/>
          <p:cNvSpPr/>
          <p:nvPr/>
        </p:nvSpPr>
        <p:spPr>
          <a:xfrm>
            <a:off x="530352" y="454456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67" name="Shape 65"/>
          <p:cNvSpPr/>
          <p:nvPr/>
        </p:nvSpPr>
        <p:spPr>
          <a:xfrm>
            <a:off x="502920" y="44988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68" name="Shape 66"/>
          <p:cNvSpPr/>
          <p:nvPr/>
        </p:nvSpPr>
        <p:spPr>
          <a:xfrm>
            <a:off x="502920" y="449884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69" name="Shape 67"/>
          <p:cNvSpPr/>
          <p:nvPr/>
        </p:nvSpPr>
        <p:spPr>
          <a:xfrm>
            <a:off x="5157216" y="461772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70" name="Text 68"/>
          <p:cNvSpPr/>
          <p:nvPr/>
        </p:nvSpPr>
        <p:spPr>
          <a:xfrm>
            <a:off x="5193792" y="468630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Q11</a:t>
            </a:r>
            <a:endParaRPr lang="en-US" sz="640" dirty="0"/>
          </a:p>
        </p:txBody>
      </p:sp>
      <p:sp>
        <p:nvSpPr>
          <p:cNvPr id="71" name="Text 69"/>
          <p:cNvSpPr/>
          <p:nvPr/>
        </p:nvSpPr>
        <p:spPr>
          <a:xfrm>
            <a:off x="676656" y="470001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Design error boundaries and fallback UI for a dashboard page.</a:t>
            </a:r>
            <a:endParaRPr lang="en-US" sz="790" dirty="0"/>
          </a:p>
        </p:txBody>
      </p:sp>
      <p:sp>
        <p:nvSpPr>
          <p:cNvPr id="72" name="Text 70"/>
          <p:cNvSpPr/>
          <p:nvPr/>
        </p:nvSpPr>
        <p:spPr>
          <a:xfrm>
            <a:off x="676656" y="523036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73" name="Text 71"/>
          <p:cNvSpPr/>
          <p:nvPr/>
        </p:nvSpPr>
        <p:spPr>
          <a:xfrm>
            <a:off x="676656" y="535838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state location, server cache, profiler, memoization, optimistic update, error boundaries</a:t>
            </a:r>
            <a:endParaRPr lang="en-US" sz="560" dirty="0"/>
          </a:p>
        </p:txBody>
      </p:sp>
      <p:sp>
        <p:nvSpPr>
          <p:cNvPr id="74" name="Text 72"/>
          <p:cNvSpPr/>
          <p:nvPr/>
        </p:nvSpPr>
        <p:spPr>
          <a:xfrm>
            <a:off x="676656" y="562356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75" name="Text 73"/>
          <p:cNvSpPr/>
          <p:nvPr/>
        </p:nvSpPr>
        <p:spPr>
          <a:xfrm>
            <a:off x="676656" y="575157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putting all state in a global store or memoizing everything</a:t>
            </a:r>
            <a:endParaRPr lang="en-US" sz="540" dirty="0"/>
          </a:p>
        </p:txBody>
      </p:sp>
      <p:sp>
        <p:nvSpPr>
          <p:cNvPr id="76" name="Shape 74"/>
          <p:cNvSpPr/>
          <p:nvPr/>
        </p:nvSpPr>
        <p:spPr>
          <a:xfrm>
            <a:off x="6382512" y="454456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77" name="Shape 75"/>
          <p:cNvSpPr/>
          <p:nvPr/>
        </p:nvSpPr>
        <p:spPr>
          <a:xfrm>
            <a:off x="6355080" y="44988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78" name="Shape 76"/>
          <p:cNvSpPr/>
          <p:nvPr/>
        </p:nvSpPr>
        <p:spPr>
          <a:xfrm>
            <a:off x="6355080" y="449884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79" name="Shape 77"/>
          <p:cNvSpPr/>
          <p:nvPr/>
        </p:nvSpPr>
        <p:spPr>
          <a:xfrm>
            <a:off x="11009376" y="461772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80" name="Text 78"/>
          <p:cNvSpPr/>
          <p:nvPr/>
        </p:nvSpPr>
        <p:spPr>
          <a:xfrm>
            <a:off x="11045952" y="468630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Q12</a:t>
            </a:r>
            <a:endParaRPr lang="en-US" sz="640" dirty="0"/>
          </a:p>
        </p:txBody>
      </p:sp>
      <p:sp>
        <p:nvSpPr>
          <p:cNvPr id="81" name="Text 79"/>
          <p:cNvSpPr/>
          <p:nvPr/>
        </p:nvSpPr>
        <p:spPr>
          <a:xfrm>
            <a:off x="6528816" y="470001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How do you split frontend code for a large SaaS app?</a:t>
            </a:r>
            <a:endParaRPr lang="en-US" sz="790" dirty="0"/>
          </a:p>
        </p:txBody>
      </p:sp>
      <p:sp>
        <p:nvSpPr>
          <p:cNvPr id="82" name="Text 80"/>
          <p:cNvSpPr/>
          <p:nvPr/>
        </p:nvSpPr>
        <p:spPr>
          <a:xfrm>
            <a:off x="6528816" y="523036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83" name="Text 81"/>
          <p:cNvSpPr/>
          <p:nvPr/>
        </p:nvSpPr>
        <p:spPr>
          <a:xfrm>
            <a:off x="6528816" y="535838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state location, server cache, profiler, memoization, optimistic update, error boundaries</a:t>
            </a:r>
            <a:endParaRPr lang="en-US" sz="560" dirty="0"/>
          </a:p>
        </p:txBody>
      </p:sp>
      <p:sp>
        <p:nvSpPr>
          <p:cNvPr id="84" name="Text 82"/>
          <p:cNvSpPr/>
          <p:nvPr/>
        </p:nvSpPr>
        <p:spPr>
          <a:xfrm>
            <a:off x="6528816" y="562356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85" name="Text 83"/>
          <p:cNvSpPr/>
          <p:nvPr/>
        </p:nvSpPr>
        <p:spPr>
          <a:xfrm>
            <a:off x="6528816" y="575157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putting all state in a global store or memoizing everything</a:t>
            </a:r>
            <a:endParaRPr lang="en-US" sz="54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5F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14173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246888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352044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457200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56235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66751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772668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877824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982980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108813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119329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0" y="0"/>
            <a:ext cx="12191695" cy="45720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5120512" y="0"/>
            <a:ext cx="7071183" cy="45720"/>
          </a:xfrm>
          <a:prstGeom prst="rect">
            <a:avLst/>
          </a:prstGeom>
          <a:solidFill>
            <a:srgbClr val="8B5CF6"/>
          </a:solidFill>
          <a:ln w="12700">
            <a:solidFill>
              <a:srgbClr val="8B5CF6">
                <a:alpha val="0"/>
              </a:srgbClr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502920" y="301752"/>
            <a:ext cx="53949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FRONTEND DEVELOPER</a:t>
            </a:r>
            <a:endParaRPr lang="en-US" sz="750" dirty="0"/>
          </a:p>
        </p:txBody>
      </p:sp>
      <p:sp>
        <p:nvSpPr>
          <p:cNvPr id="17" name="Text 15"/>
          <p:cNvSpPr/>
          <p:nvPr/>
        </p:nvSpPr>
        <p:spPr>
          <a:xfrm>
            <a:off x="502920" y="502920"/>
            <a:ext cx="813816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CSS, Layout &amp; Design Systems</a:t>
            </a:r>
            <a:endParaRPr lang="en-US" sz="2200" dirty="0"/>
          </a:p>
        </p:txBody>
      </p:sp>
      <p:sp>
        <p:nvSpPr>
          <p:cNvPr id="18" name="Text 16"/>
          <p:cNvSpPr/>
          <p:nvPr/>
        </p:nvSpPr>
        <p:spPr>
          <a:xfrm>
            <a:off x="502920" y="868680"/>
            <a:ext cx="77724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Production UI needs reusable, accessible components.</a:t>
            </a:r>
            <a:endParaRPr lang="en-US" sz="860" dirty="0"/>
          </a:p>
        </p:txBody>
      </p:sp>
      <p:sp>
        <p:nvSpPr>
          <p:cNvPr id="19" name="Shape 17"/>
          <p:cNvSpPr/>
          <p:nvPr/>
        </p:nvSpPr>
        <p:spPr>
          <a:xfrm>
            <a:off x="8778240" y="411480"/>
            <a:ext cx="2834640" cy="530352"/>
          </a:xfrm>
          <a:prstGeom prst="roundRect">
            <a:avLst>
              <a:gd name="adj" fmla="val 1379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8942832" y="521208"/>
            <a:ext cx="8229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2563EB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Q13–Q18</a:t>
            </a:r>
            <a:endParaRPr lang="en-US" sz="900" dirty="0"/>
          </a:p>
        </p:txBody>
      </p:sp>
      <p:sp>
        <p:nvSpPr>
          <p:cNvPr id="21" name="Text 19"/>
          <p:cNvSpPr/>
          <p:nvPr/>
        </p:nvSpPr>
        <p:spPr>
          <a:xfrm>
            <a:off x="10195560" y="521208"/>
            <a:ext cx="11430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720" b="1" dirty="0">
                <a:solidFill>
                  <a:srgbClr val="0A10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12 WEEKS</a:t>
            </a:r>
            <a:endParaRPr lang="en-US" sz="720" dirty="0"/>
          </a:p>
        </p:txBody>
      </p:sp>
      <p:sp>
        <p:nvSpPr>
          <p:cNvPr id="22" name="Shape 20"/>
          <p:cNvSpPr/>
          <p:nvPr/>
        </p:nvSpPr>
        <p:spPr>
          <a:xfrm>
            <a:off x="502920" y="6446520"/>
            <a:ext cx="11201400" cy="0"/>
          </a:xfrm>
          <a:prstGeom prst="line">
            <a:avLst/>
          </a:prstGeom>
          <a:noFill/>
          <a:ln w="10160">
            <a:solidFill>
              <a:srgbClr val="D8E7FF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502920" y="6510528"/>
            <a:ext cx="67665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50" dirty="0">
                <a:solidFill>
                  <a:srgbClr val="6B789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PrepNPlaced • Top-company style scenarios • Not leaked/exact company material</a:t>
            </a:r>
            <a:endParaRPr lang="en-US" sz="650" dirty="0"/>
          </a:p>
        </p:txBody>
      </p:sp>
      <p:sp>
        <p:nvSpPr>
          <p:cNvPr id="24" name="Text 22"/>
          <p:cNvSpPr/>
          <p:nvPr/>
        </p:nvSpPr>
        <p:spPr>
          <a:xfrm>
            <a:off x="7498080" y="6510528"/>
            <a:ext cx="32918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650" dirty="0">
                <a:solidFill>
                  <a:srgbClr val="6B789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Frontend Developer</a:t>
            </a:r>
            <a:endParaRPr lang="en-US" sz="650" dirty="0"/>
          </a:p>
        </p:txBody>
      </p:sp>
      <p:sp>
        <p:nvSpPr>
          <p:cNvPr id="25" name="Text 23"/>
          <p:cNvSpPr/>
          <p:nvPr/>
        </p:nvSpPr>
        <p:spPr>
          <a:xfrm>
            <a:off x="10972800" y="6446520"/>
            <a:ext cx="685800" cy="320040"/>
          </a:xfrm>
          <a:prstGeom prst="rect">
            <a:avLst/>
          </a:prstGeom>
          <a:solidFill>
            <a:srgbClr val="071226"/>
          </a:solidFill>
          <a:ln>
            <a:solidFill>
              <a:srgbClr val="071226"/>
            </a:solidFill>
          </a:ln>
        </p:spPr>
        <p:txBody>
          <a:bodyPr wrap="square" lIns="254" tIns="254" rIns="254" bIns="254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04</a:t>
            </a:r>
            <a:endParaRPr lang="en-US" sz="900" dirty="0"/>
          </a:p>
        </p:txBody>
      </p:sp>
      <p:sp>
        <p:nvSpPr>
          <p:cNvPr id="26" name="Shape 24"/>
          <p:cNvSpPr/>
          <p:nvPr/>
        </p:nvSpPr>
        <p:spPr>
          <a:xfrm>
            <a:off x="530352" y="12527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27" name="Shape 25"/>
          <p:cNvSpPr/>
          <p:nvPr/>
        </p:nvSpPr>
        <p:spPr>
          <a:xfrm>
            <a:off x="502920" y="120700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28" name="Shape 26"/>
          <p:cNvSpPr/>
          <p:nvPr/>
        </p:nvSpPr>
        <p:spPr>
          <a:xfrm>
            <a:off x="502920" y="120700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29" name="Shape 27"/>
          <p:cNvSpPr/>
          <p:nvPr/>
        </p:nvSpPr>
        <p:spPr>
          <a:xfrm>
            <a:off x="5157216" y="132588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30" name="Text 28"/>
          <p:cNvSpPr/>
          <p:nvPr/>
        </p:nvSpPr>
        <p:spPr>
          <a:xfrm>
            <a:off x="5193792" y="139446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Q13</a:t>
            </a:r>
            <a:endParaRPr lang="en-US" sz="640" dirty="0"/>
          </a:p>
        </p:txBody>
      </p:sp>
      <p:sp>
        <p:nvSpPr>
          <p:cNvPr id="31" name="Text 29"/>
          <p:cNvSpPr/>
          <p:nvPr/>
        </p:nvSpPr>
        <p:spPr>
          <a:xfrm>
            <a:off x="676656" y="140817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Build a responsive card grid that works across mobile, tablet and desktop without layout jumps.</a:t>
            </a:r>
            <a:endParaRPr lang="en-US" sz="790" dirty="0"/>
          </a:p>
        </p:txBody>
      </p:sp>
      <p:sp>
        <p:nvSpPr>
          <p:cNvPr id="32" name="Text 30"/>
          <p:cNvSpPr/>
          <p:nvPr/>
        </p:nvSpPr>
        <p:spPr>
          <a:xfrm>
            <a:off x="676656" y="193852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33" name="Text 31"/>
          <p:cNvSpPr/>
          <p:nvPr/>
        </p:nvSpPr>
        <p:spPr>
          <a:xfrm>
            <a:off x="676656" y="206654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grid/flex, design tokens, stacking contexts, dark mode, semantic HTML, animations</a:t>
            </a:r>
            <a:endParaRPr lang="en-US" sz="560" dirty="0"/>
          </a:p>
        </p:txBody>
      </p:sp>
      <p:sp>
        <p:nvSpPr>
          <p:cNvPr id="34" name="Text 32"/>
          <p:cNvSpPr/>
          <p:nvPr/>
        </p:nvSpPr>
        <p:spPr>
          <a:xfrm>
            <a:off x="676656" y="233172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35" name="Text 33"/>
          <p:cNvSpPr/>
          <p:nvPr/>
        </p:nvSpPr>
        <p:spPr>
          <a:xfrm>
            <a:off x="676656" y="245973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z-index wars or pixel-perfect desktop-only implementation</a:t>
            </a:r>
            <a:endParaRPr lang="en-US" sz="540" dirty="0"/>
          </a:p>
        </p:txBody>
      </p:sp>
      <p:sp>
        <p:nvSpPr>
          <p:cNvPr id="36" name="Shape 34"/>
          <p:cNvSpPr/>
          <p:nvPr/>
        </p:nvSpPr>
        <p:spPr>
          <a:xfrm>
            <a:off x="6382512" y="12527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37" name="Shape 35"/>
          <p:cNvSpPr/>
          <p:nvPr/>
        </p:nvSpPr>
        <p:spPr>
          <a:xfrm>
            <a:off x="6355080" y="120700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38" name="Shape 36"/>
          <p:cNvSpPr/>
          <p:nvPr/>
        </p:nvSpPr>
        <p:spPr>
          <a:xfrm>
            <a:off x="6355080" y="120700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39" name="Shape 37"/>
          <p:cNvSpPr/>
          <p:nvPr/>
        </p:nvSpPr>
        <p:spPr>
          <a:xfrm>
            <a:off x="11009376" y="132588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40" name="Text 38"/>
          <p:cNvSpPr/>
          <p:nvPr/>
        </p:nvSpPr>
        <p:spPr>
          <a:xfrm>
            <a:off x="11045952" y="139446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Q14</a:t>
            </a:r>
            <a:endParaRPr lang="en-US" sz="640" dirty="0"/>
          </a:p>
        </p:txBody>
      </p:sp>
      <p:sp>
        <p:nvSpPr>
          <p:cNvPr id="41" name="Text 39"/>
          <p:cNvSpPr/>
          <p:nvPr/>
        </p:nvSpPr>
        <p:spPr>
          <a:xfrm>
            <a:off x="6528816" y="140817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How would you implement a themeable design system with tokens and accessible components?</a:t>
            </a:r>
            <a:endParaRPr lang="en-US" sz="790" dirty="0"/>
          </a:p>
        </p:txBody>
      </p:sp>
      <p:sp>
        <p:nvSpPr>
          <p:cNvPr id="42" name="Text 40"/>
          <p:cNvSpPr/>
          <p:nvPr/>
        </p:nvSpPr>
        <p:spPr>
          <a:xfrm>
            <a:off x="6528816" y="193852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43" name="Text 41"/>
          <p:cNvSpPr/>
          <p:nvPr/>
        </p:nvSpPr>
        <p:spPr>
          <a:xfrm>
            <a:off x="6528816" y="206654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grid/flex, design tokens, stacking contexts, dark mode, semantic HTML, animations</a:t>
            </a:r>
            <a:endParaRPr lang="en-US" sz="560" dirty="0"/>
          </a:p>
        </p:txBody>
      </p:sp>
      <p:sp>
        <p:nvSpPr>
          <p:cNvPr id="44" name="Text 42"/>
          <p:cNvSpPr/>
          <p:nvPr/>
        </p:nvSpPr>
        <p:spPr>
          <a:xfrm>
            <a:off x="6528816" y="233172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45" name="Text 43"/>
          <p:cNvSpPr/>
          <p:nvPr/>
        </p:nvSpPr>
        <p:spPr>
          <a:xfrm>
            <a:off x="6528816" y="245973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z-index wars or pixel-perfect desktop-only implementation</a:t>
            </a:r>
            <a:endParaRPr lang="en-US" sz="540" dirty="0"/>
          </a:p>
        </p:txBody>
      </p:sp>
      <p:sp>
        <p:nvSpPr>
          <p:cNvPr id="46" name="Shape 44"/>
          <p:cNvSpPr/>
          <p:nvPr/>
        </p:nvSpPr>
        <p:spPr>
          <a:xfrm>
            <a:off x="530352" y="28986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47" name="Shape 45"/>
          <p:cNvSpPr/>
          <p:nvPr/>
        </p:nvSpPr>
        <p:spPr>
          <a:xfrm>
            <a:off x="502920" y="28529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48" name="Shape 46"/>
          <p:cNvSpPr/>
          <p:nvPr/>
        </p:nvSpPr>
        <p:spPr>
          <a:xfrm>
            <a:off x="502920" y="285292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49" name="Shape 47"/>
          <p:cNvSpPr/>
          <p:nvPr/>
        </p:nvSpPr>
        <p:spPr>
          <a:xfrm>
            <a:off x="5157216" y="297180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50" name="Text 48"/>
          <p:cNvSpPr/>
          <p:nvPr/>
        </p:nvSpPr>
        <p:spPr>
          <a:xfrm>
            <a:off x="5193792" y="304038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Q15</a:t>
            </a:r>
            <a:endParaRPr lang="en-US" sz="640" dirty="0"/>
          </a:p>
        </p:txBody>
      </p:sp>
      <p:sp>
        <p:nvSpPr>
          <p:cNvPr id="51" name="Text 49"/>
          <p:cNvSpPr/>
          <p:nvPr/>
        </p:nvSpPr>
        <p:spPr>
          <a:xfrm>
            <a:off x="676656" y="305409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 sticky header overlaps anchor links and modals. How do you reason about stacking contexts?</a:t>
            </a:r>
            <a:endParaRPr lang="en-US" sz="790" dirty="0"/>
          </a:p>
        </p:txBody>
      </p:sp>
      <p:sp>
        <p:nvSpPr>
          <p:cNvPr id="52" name="Text 50"/>
          <p:cNvSpPr/>
          <p:nvPr/>
        </p:nvSpPr>
        <p:spPr>
          <a:xfrm>
            <a:off x="676656" y="358444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53" name="Text 51"/>
          <p:cNvSpPr/>
          <p:nvPr/>
        </p:nvSpPr>
        <p:spPr>
          <a:xfrm>
            <a:off x="676656" y="371246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grid/flex, design tokens, stacking contexts, dark mode, semantic HTML, animations</a:t>
            </a:r>
            <a:endParaRPr lang="en-US" sz="560" dirty="0"/>
          </a:p>
        </p:txBody>
      </p:sp>
      <p:sp>
        <p:nvSpPr>
          <p:cNvPr id="54" name="Text 52"/>
          <p:cNvSpPr/>
          <p:nvPr/>
        </p:nvSpPr>
        <p:spPr>
          <a:xfrm>
            <a:off x="676656" y="397764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55" name="Text 53"/>
          <p:cNvSpPr/>
          <p:nvPr/>
        </p:nvSpPr>
        <p:spPr>
          <a:xfrm>
            <a:off x="676656" y="410565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z-index wars or pixel-perfect desktop-only implementation</a:t>
            </a:r>
            <a:endParaRPr lang="en-US" sz="540" dirty="0"/>
          </a:p>
        </p:txBody>
      </p:sp>
      <p:sp>
        <p:nvSpPr>
          <p:cNvPr id="56" name="Shape 54"/>
          <p:cNvSpPr/>
          <p:nvPr/>
        </p:nvSpPr>
        <p:spPr>
          <a:xfrm>
            <a:off x="6382512" y="28986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57" name="Shape 55"/>
          <p:cNvSpPr/>
          <p:nvPr/>
        </p:nvSpPr>
        <p:spPr>
          <a:xfrm>
            <a:off x="6355080" y="28529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58" name="Shape 56"/>
          <p:cNvSpPr/>
          <p:nvPr/>
        </p:nvSpPr>
        <p:spPr>
          <a:xfrm>
            <a:off x="6355080" y="285292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59" name="Shape 57"/>
          <p:cNvSpPr/>
          <p:nvPr/>
        </p:nvSpPr>
        <p:spPr>
          <a:xfrm>
            <a:off x="11009376" y="297180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60" name="Text 58"/>
          <p:cNvSpPr/>
          <p:nvPr/>
        </p:nvSpPr>
        <p:spPr>
          <a:xfrm>
            <a:off x="11045952" y="304038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Q16</a:t>
            </a:r>
            <a:endParaRPr lang="en-US" sz="640" dirty="0"/>
          </a:p>
        </p:txBody>
      </p:sp>
      <p:sp>
        <p:nvSpPr>
          <p:cNvPr id="61" name="Text 59"/>
          <p:cNvSpPr/>
          <p:nvPr/>
        </p:nvSpPr>
        <p:spPr>
          <a:xfrm>
            <a:off x="6528816" y="305409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How do you handle dark mode in a large application?</a:t>
            </a:r>
            <a:endParaRPr lang="en-US" sz="790" dirty="0"/>
          </a:p>
        </p:txBody>
      </p:sp>
      <p:sp>
        <p:nvSpPr>
          <p:cNvPr id="62" name="Text 60"/>
          <p:cNvSpPr/>
          <p:nvPr/>
        </p:nvSpPr>
        <p:spPr>
          <a:xfrm>
            <a:off x="6528816" y="358444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63" name="Text 61"/>
          <p:cNvSpPr/>
          <p:nvPr/>
        </p:nvSpPr>
        <p:spPr>
          <a:xfrm>
            <a:off x="6528816" y="371246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grid/flex, design tokens, stacking contexts, dark mode, semantic HTML, animations</a:t>
            </a:r>
            <a:endParaRPr lang="en-US" sz="560" dirty="0"/>
          </a:p>
        </p:txBody>
      </p:sp>
      <p:sp>
        <p:nvSpPr>
          <p:cNvPr id="64" name="Text 62"/>
          <p:cNvSpPr/>
          <p:nvPr/>
        </p:nvSpPr>
        <p:spPr>
          <a:xfrm>
            <a:off x="6528816" y="397764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65" name="Text 63"/>
          <p:cNvSpPr/>
          <p:nvPr/>
        </p:nvSpPr>
        <p:spPr>
          <a:xfrm>
            <a:off x="6528816" y="410565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z-index wars or pixel-perfect desktop-only implementation</a:t>
            </a:r>
            <a:endParaRPr lang="en-US" sz="540" dirty="0"/>
          </a:p>
        </p:txBody>
      </p:sp>
      <p:sp>
        <p:nvSpPr>
          <p:cNvPr id="66" name="Shape 64"/>
          <p:cNvSpPr/>
          <p:nvPr/>
        </p:nvSpPr>
        <p:spPr>
          <a:xfrm>
            <a:off x="530352" y="454456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67" name="Shape 65"/>
          <p:cNvSpPr/>
          <p:nvPr/>
        </p:nvSpPr>
        <p:spPr>
          <a:xfrm>
            <a:off x="502920" y="44988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68" name="Shape 66"/>
          <p:cNvSpPr/>
          <p:nvPr/>
        </p:nvSpPr>
        <p:spPr>
          <a:xfrm>
            <a:off x="502920" y="449884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69" name="Shape 67"/>
          <p:cNvSpPr/>
          <p:nvPr/>
        </p:nvSpPr>
        <p:spPr>
          <a:xfrm>
            <a:off x="5157216" y="461772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70" name="Text 68"/>
          <p:cNvSpPr/>
          <p:nvPr/>
        </p:nvSpPr>
        <p:spPr>
          <a:xfrm>
            <a:off x="5193792" y="468630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Q17</a:t>
            </a:r>
            <a:endParaRPr lang="en-US" sz="640" dirty="0"/>
          </a:p>
        </p:txBody>
      </p:sp>
      <p:sp>
        <p:nvSpPr>
          <p:cNvPr id="71" name="Text 69"/>
          <p:cNvSpPr/>
          <p:nvPr/>
        </p:nvSpPr>
        <p:spPr>
          <a:xfrm>
            <a:off x="676656" y="470001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How do you convert a Figma design into production UI while preserving accessibility?</a:t>
            </a:r>
            <a:endParaRPr lang="en-US" sz="790" dirty="0"/>
          </a:p>
        </p:txBody>
      </p:sp>
      <p:sp>
        <p:nvSpPr>
          <p:cNvPr id="72" name="Text 70"/>
          <p:cNvSpPr/>
          <p:nvPr/>
        </p:nvSpPr>
        <p:spPr>
          <a:xfrm>
            <a:off x="676656" y="523036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73" name="Text 71"/>
          <p:cNvSpPr/>
          <p:nvPr/>
        </p:nvSpPr>
        <p:spPr>
          <a:xfrm>
            <a:off x="676656" y="535838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grid/flex, design tokens, stacking contexts, dark mode, semantic HTML, animations</a:t>
            </a:r>
            <a:endParaRPr lang="en-US" sz="560" dirty="0"/>
          </a:p>
        </p:txBody>
      </p:sp>
      <p:sp>
        <p:nvSpPr>
          <p:cNvPr id="74" name="Text 72"/>
          <p:cNvSpPr/>
          <p:nvPr/>
        </p:nvSpPr>
        <p:spPr>
          <a:xfrm>
            <a:off x="676656" y="562356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75" name="Text 73"/>
          <p:cNvSpPr/>
          <p:nvPr/>
        </p:nvSpPr>
        <p:spPr>
          <a:xfrm>
            <a:off x="676656" y="575157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z-index wars or pixel-perfect desktop-only implementation</a:t>
            </a:r>
            <a:endParaRPr lang="en-US" sz="540" dirty="0"/>
          </a:p>
        </p:txBody>
      </p:sp>
      <p:sp>
        <p:nvSpPr>
          <p:cNvPr id="76" name="Shape 74"/>
          <p:cNvSpPr/>
          <p:nvPr/>
        </p:nvSpPr>
        <p:spPr>
          <a:xfrm>
            <a:off x="6382512" y="454456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77" name="Shape 75"/>
          <p:cNvSpPr/>
          <p:nvPr/>
        </p:nvSpPr>
        <p:spPr>
          <a:xfrm>
            <a:off x="6355080" y="44988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78" name="Shape 76"/>
          <p:cNvSpPr/>
          <p:nvPr/>
        </p:nvSpPr>
        <p:spPr>
          <a:xfrm>
            <a:off x="6355080" y="449884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79" name="Shape 77"/>
          <p:cNvSpPr/>
          <p:nvPr/>
        </p:nvSpPr>
        <p:spPr>
          <a:xfrm>
            <a:off x="11009376" y="461772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80" name="Text 78"/>
          <p:cNvSpPr/>
          <p:nvPr/>
        </p:nvSpPr>
        <p:spPr>
          <a:xfrm>
            <a:off x="11045952" y="468630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Q18</a:t>
            </a:r>
            <a:endParaRPr lang="en-US" sz="640" dirty="0"/>
          </a:p>
        </p:txBody>
      </p:sp>
      <p:sp>
        <p:nvSpPr>
          <p:cNvPr id="81" name="Text 79"/>
          <p:cNvSpPr/>
          <p:nvPr/>
        </p:nvSpPr>
        <p:spPr>
          <a:xfrm>
            <a:off x="6528816" y="470001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What CSS performance problems appear in animation-heavy pages?</a:t>
            </a:r>
            <a:endParaRPr lang="en-US" sz="790" dirty="0"/>
          </a:p>
        </p:txBody>
      </p:sp>
      <p:sp>
        <p:nvSpPr>
          <p:cNvPr id="82" name="Text 80"/>
          <p:cNvSpPr/>
          <p:nvPr/>
        </p:nvSpPr>
        <p:spPr>
          <a:xfrm>
            <a:off x="6528816" y="523036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83" name="Text 81"/>
          <p:cNvSpPr/>
          <p:nvPr/>
        </p:nvSpPr>
        <p:spPr>
          <a:xfrm>
            <a:off x="6528816" y="535838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grid/flex, design tokens, stacking contexts, dark mode, semantic HTML, animations</a:t>
            </a:r>
            <a:endParaRPr lang="en-US" sz="560" dirty="0"/>
          </a:p>
        </p:txBody>
      </p:sp>
      <p:sp>
        <p:nvSpPr>
          <p:cNvPr id="84" name="Text 82"/>
          <p:cNvSpPr/>
          <p:nvPr/>
        </p:nvSpPr>
        <p:spPr>
          <a:xfrm>
            <a:off x="6528816" y="562356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85" name="Text 83"/>
          <p:cNvSpPr/>
          <p:nvPr/>
        </p:nvSpPr>
        <p:spPr>
          <a:xfrm>
            <a:off x="6528816" y="575157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z-index wars or pixel-perfect desktop-only implementation</a:t>
            </a:r>
            <a:endParaRPr lang="en-US" sz="54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5F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14173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246888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352044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457200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56235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66751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772668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877824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982980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108813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119329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0" y="0"/>
            <a:ext cx="12191695" cy="45720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5120512" y="0"/>
            <a:ext cx="7071183" cy="45720"/>
          </a:xfrm>
          <a:prstGeom prst="rect">
            <a:avLst/>
          </a:prstGeom>
          <a:solidFill>
            <a:srgbClr val="8B5CF6"/>
          </a:solidFill>
          <a:ln w="12700">
            <a:solidFill>
              <a:srgbClr val="8B5CF6">
                <a:alpha val="0"/>
              </a:srgbClr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502920" y="301752"/>
            <a:ext cx="53949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FRONTEND DEVELOPER</a:t>
            </a:r>
            <a:endParaRPr lang="en-US" sz="750" dirty="0"/>
          </a:p>
        </p:txBody>
      </p:sp>
      <p:sp>
        <p:nvSpPr>
          <p:cNvPr id="17" name="Text 15"/>
          <p:cNvSpPr/>
          <p:nvPr/>
        </p:nvSpPr>
        <p:spPr>
          <a:xfrm>
            <a:off x="502920" y="502920"/>
            <a:ext cx="813816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Performance &amp; Core Web Vitals</a:t>
            </a:r>
            <a:endParaRPr lang="en-US" sz="2200" dirty="0"/>
          </a:p>
        </p:txBody>
      </p:sp>
      <p:sp>
        <p:nvSpPr>
          <p:cNvPr id="18" name="Text 16"/>
          <p:cNvSpPr/>
          <p:nvPr/>
        </p:nvSpPr>
        <p:spPr>
          <a:xfrm>
            <a:off x="502920" y="868680"/>
            <a:ext cx="77724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Measure first; optimize the real bottleneck.</a:t>
            </a:r>
            <a:endParaRPr lang="en-US" sz="860" dirty="0"/>
          </a:p>
        </p:txBody>
      </p:sp>
      <p:sp>
        <p:nvSpPr>
          <p:cNvPr id="19" name="Shape 17"/>
          <p:cNvSpPr/>
          <p:nvPr/>
        </p:nvSpPr>
        <p:spPr>
          <a:xfrm>
            <a:off x="8778240" y="411480"/>
            <a:ext cx="2834640" cy="530352"/>
          </a:xfrm>
          <a:prstGeom prst="roundRect">
            <a:avLst>
              <a:gd name="adj" fmla="val 1379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8942832" y="521208"/>
            <a:ext cx="8229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2563EB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Q19–Q24</a:t>
            </a:r>
            <a:endParaRPr lang="en-US" sz="900" dirty="0"/>
          </a:p>
        </p:txBody>
      </p:sp>
      <p:sp>
        <p:nvSpPr>
          <p:cNvPr id="21" name="Text 19"/>
          <p:cNvSpPr/>
          <p:nvPr/>
        </p:nvSpPr>
        <p:spPr>
          <a:xfrm>
            <a:off x="10195560" y="521208"/>
            <a:ext cx="11430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720" b="1" dirty="0">
                <a:solidFill>
                  <a:srgbClr val="0A10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12 WEEKS</a:t>
            </a:r>
            <a:endParaRPr lang="en-US" sz="720" dirty="0"/>
          </a:p>
        </p:txBody>
      </p:sp>
      <p:sp>
        <p:nvSpPr>
          <p:cNvPr id="22" name="Shape 20"/>
          <p:cNvSpPr/>
          <p:nvPr/>
        </p:nvSpPr>
        <p:spPr>
          <a:xfrm>
            <a:off x="502920" y="6446520"/>
            <a:ext cx="11201400" cy="0"/>
          </a:xfrm>
          <a:prstGeom prst="line">
            <a:avLst/>
          </a:prstGeom>
          <a:noFill/>
          <a:ln w="10160">
            <a:solidFill>
              <a:srgbClr val="D8E7FF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502920" y="6510528"/>
            <a:ext cx="67665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50" dirty="0">
                <a:solidFill>
                  <a:srgbClr val="6B789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PrepNPlaced • Top-company style scenarios • Not leaked/exact company material</a:t>
            </a:r>
            <a:endParaRPr lang="en-US" sz="650" dirty="0"/>
          </a:p>
        </p:txBody>
      </p:sp>
      <p:sp>
        <p:nvSpPr>
          <p:cNvPr id="24" name="Text 22"/>
          <p:cNvSpPr/>
          <p:nvPr/>
        </p:nvSpPr>
        <p:spPr>
          <a:xfrm>
            <a:off x="7498080" y="6510528"/>
            <a:ext cx="32918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650" dirty="0">
                <a:solidFill>
                  <a:srgbClr val="6B789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Frontend Developer</a:t>
            </a:r>
            <a:endParaRPr lang="en-US" sz="650" dirty="0"/>
          </a:p>
        </p:txBody>
      </p:sp>
      <p:sp>
        <p:nvSpPr>
          <p:cNvPr id="25" name="Text 23"/>
          <p:cNvSpPr/>
          <p:nvPr/>
        </p:nvSpPr>
        <p:spPr>
          <a:xfrm>
            <a:off x="10972800" y="6446520"/>
            <a:ext cx="685800" cy="320040"/>
          </a:xfrm>
          <a:prstGeom prst="rect">
            <a:avLst/>
          </a:prstGeom>
          <a:solidFill>
            <a:srgbClr val="071226"/>
          </a:solidFill>
          <a:ln>
            <a:solidFill>
              <a:srgbClr val="071226"/>
            </a:solidFill>
          </a:ln>
        </p:spPr>
        <p:txBody>
          <a:bodyPr wrap="square" lIns="254" tIns="254" rIns="254" bIns="254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05</a:t>
            </a:r>
            <a:endParaRPr lang="en-US" sz="900" dirty="0"/>
          </a:p>
        </p:txBody>
      </p:sp>
      <p:sp>
        <p:nvSpPr>
          <p:cNvPr id="26" name="Shape 24"/>
          <p:cNvSpPr/>
          <p:nvPr/>
        </p:nvSpPr>
        <p:spPr>
          <a:xfrm>
            <a:off x="530352" y="12527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27" name="Shape 25"/>
          <p:cNvSpPr/>
          <p:nvPr/>
        </p:nvSpPr>
        <p:spPr>
          <a:xfrm>
            <a:off x="502920" y="120700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28" name="Shape 26"/>
          <p:cNvSpPr/>
          <p:nvPr/>
        </p:nvSpPr>
        <p:spPr>
          <a:xfrm>
            <a:off x="502920" y="120700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29" name="Shape 27"/>
          <p:cNvSpPr/>
          <p:nvPr/>
        </p:nvSpPr>
        <p:spPr>
          <a:xfrm>
            <a:off x="5157216" y="132588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30" name="Text 28"/>
          <p:cNvSpPr/>
          <p:nvPr/>
        </p:nvSpPr>
        <p:spPr>
          <a:xfrm>
            <a:off x="5193792" y="139446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Q19</a:t>
            </a:r>
            <a:endParaRPr lang="en-US" sz="640" dirty="0"/>
          </a:p>
        </p:txBody>
      </p:sp>
      <p:sp>
        <p:nvSpPr>
          <p:cNvPr id="31" name="Text 29"/>
          <p:cNvSpPr/>
          <p:nvPr/>
        </p:nvSpPr>
        <p:spPr>
          <a:xfrm>
            <a:off x="676656" y="140817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 landing page has poor LCP. What steps do you take?</a:t>
            </a:r>
            <a:endParaRPr lang="en-US" sz="790" dirty="0"/>
          </a:p>
        </p:txBody>
      </p:sp>
      <p:sp>
        <p:nvSpPr>
          <p:cNvPr id="32" name="Text 30"/>
          <p:cNvSpPr/>
          <p:nvPr/>
        </p:nvSpPr>
        <p:spPr>
          <a:xfrm>
            <a:off x="676656" y="193852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33" name="Text 31"/>
          <p:cNvSpPr/>
          <p:nvPr/>
        </p:nvSpPr>
        <p:spPr>
          <a:xfrm>
            <a:off x="676656" y="206654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LCP, CLS, bundle analysis, virtualization, server filtering, RUM</a:t>
            </a:r>
            <a:endParaRPr lang="en-US" sz="560" dirty="0"/>
          </a:p>
        </p:txBody>
      </p:sp>
      <p:sp>
        <p:nvSpPr>
          <p:cNvPr id="34" name="Text 32"/>
          <p:cNvSpPr/>
          <p:nvPr/>
        </p:nvSpPr>
        <p:spPr>
          <a:xfrm>
            <a:off x="676656" y="233172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35" name="Text 33"/>
          <p:cNvSpPr/>
          <p:nvPr/>
        </p:nvSpPr>
        <p:spPr>
          <a:xfrm>
            <a:off x="676656" y="245973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rewriting the stack or optimizing without measurement</a:t>
            </a:r>
            <a:endParaRPr lang="en-US" sz="540" dirty="0"/>
          </a:p>
        </p:txBody>
      </p:sp>
      <p:sp>
        <p:nvSpPr>
          <p:cNvPr id="36" name="Shape 34"/>
          <p:cNvSpPr/>
          <p:nvPr/>
        </p:nvSpPr>
        <p:spPr>
          <a:xfrm>
            <a:off x="6382512" y="12527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37" name="Shape 35"/>
          <p:cNvSpPr/>
          <p:nvPr/>
        </p:nvSpPr>
        <p:spPr>
          <a:xfrm>
            <a:off x="6355080" y="120700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38" name="Shape 36"/>
          <p:cNvSpPr/>
          <p:nvPr/>
        </p:nvSpPr>
        <p:spPr>
          <a:xfrm>
            <a:off x="6355080" y="120700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39" name="Shape 37"/>
          <p:cNvSpPr/>
          <p:nvPr/>
        </p:nvSpPr>
        <p:spPr>
          <a:xfrm>
            <a:off x="11009376" y="132588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40" name="Text 38"/>
          <p:cNvSpPr/>
          <p:nvPr/>
        </p:nvSpPr>
        <p:spPr>
          <a:xfrm>
            <a:off x="11045952" y="139446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Q20</a:t>
            </a:r>
            <a:endParaRPr lang="en-US" sz="640" dirty="0"/>
          </a:p>
        </p:txBody>
      </p:sp>
      <p:sp>
        <p:nvSpPr>
          <p:cNvPr id="41" name="Text 39"/>
          <p:cNvSpPr/>
          <p:nvPr/>
        </p:nvSpPr>
        <p:spPr>
          <a:xfrm>
            <a:off x="6528816" y="140817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How do you reduce a large JavaScript bundle?</a:t>
            </a:r>
            <a:endParaRPr lang="en-US" sz="790" dirty="0"/>
          </a:p>
        </p:txBody>
      </p:sp>
      <p:sp>
        <p:nvSpPr>
          <p:cNvPr id="42" name="Text 40"/>
          <p:cNvSpPr/>
          <p:nvPr/>
        </p:nvSpPr>
        <p:spPr>
          <a:xfrm>
            <a:off x="6528816" y="193852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43" name="Text 41"/>
          <p:cNvSpPr/>
          <p:nvPr/>
        </p:nvSpPr>
        <p:spPr>
          <a:xfrm>
            <a:off x="6528816" y="206654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LCP, CLS, bundle analysis, virtualization, server filtering, RUM</a:t>
            </a:r>
            <a:endParaRPr lang="en-US" sz="560" dirty="0"/>
          </a:p>
        </p:txBody>
      </p:sp>
      <p:sp>
        <p:nvSpPr>
          <p:cNvPr id="44" name="Text 42"/>
          <p:cNvSpPr/>
          <p:nvPr/>
        </p:nvSpPr>
        <p:spPr>
          <a:xfrm>
            <a:off x="6528816" y="233172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45" name="Text 43"/>
          <p:cNvSpPr/>
          <p:nvPr/>
        </p:nvSpPr>
        <p:spPr>
          <a:xfrm>
            <a:off x="6528816" y="245973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rewriting the stack or optimizing without measurement</a:t>
            </a:r>
            <a:endParaRPr lang="en-US" sz="540" dirty="0"/>
          </a:p>
        </p:txBody>
      </p:sp>
      <p:sp>
        <p:nvSpPr>
          <p:cNvPr id="46" name="Shape 44"/>
          <p:cNvSpPr/>
          <p:nvPr/>
        </p:nvSpPr>
        <p:spPr>
          <a:xfrm>
            <a:off x="530352" y="28986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47" name="Shape 45"/>
          <p:cNvSpPr/>
          <p:nvPr/>
        </p:nvSpPr>
        <p:spPr>
          <a:xfrm>
            <a:off x="502920" y="28529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48" name="Shape 46"/>
          <p:cNvSpPr/>
          <p:nvPr/>
        </p:nvSpPr>
        <p:spPr>
          <a:xfrm>
            <a:off x="502920" y="285292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49" name="Shape 47"/>
          <p:cNvSpPr/>
          <p:nvPr/>
        </p:nvSpPr>
        <p:spPr>
          <a:xfrm>
            <a:off x="5157216" y="297180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50" name="Text 48"/>
          <p:cNvSpPr/>
          <p:nvPr/>
        </p:nvSpPr>
        <p:spPr>
          <a:xfrm>
            <a:off x="5193792" y="304038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Q21</a:t>
            </a:r>
            <a:endParaRPr lang="en-US" sz="640" dirty="0"/>
          </a:p>
        </p:txBody>
      </p:sp>
      <p:sp>
        <p:nvSpPr>
          <p:cNvPr id="51" name="Text 49"/>
          <p:cNvSpPr/>
          <p:nvPr/>
        </p:nvSpPr>
        <p:spPr>
          <a:xfrm>
            <a:off x="676656" y="305409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 dashboard is slow because of 10,000 table rows. What frontend strategies help?</a:t>
            </a:r>
            <a:endParaRPr lang="en-US" sz="790" dirty="0"/>
          </a:p>
        </p:txBody>
      </p:sp>
      <p:sp>
        <p:nvSpPr>
          <p:cNvPr id="52" name="Text 50"/>
          <p:cNvSpPr/>
          <p:nvPr/>
        </p:nvSpPr>
        <p:spPr>
          <a:xfrm>
            <a:off x="676656" y="358444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53" name="Text 51"/>
          <p:cNvSpPr/>
          <p:nvPr/>
        </p:nvSpPr>
        <p:spPr>
          <a:xfrm>
            <a:off x="676656" y="371246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LCP, CLS, bundle analysis, virtualization, server filtering, RUM</a:t>
            </a:r>
            <a:endParaRPr lang="en-US" sz="560" dirty="0"/>
          </a:p>
        </p:txBody>
      </p:sp>
      <p:sp>
        <p:nvSpPr>
          <p:cNvPr id="54" name="Text 52"/>
          <p:cNvSpPr/>
          <p:nvPr/>
        </p:nvSpPr>
        <p:spPr>
          <a:xfrm>
            <a:off x="676656" y="397764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55" name="Text 53"/>
          <p:cNvSpPr/>
          <p:nvPr/>
        </p:nvSpPr>
        <p:spPr>
          <a:xfrm>
            <a:off x="676656" y="410565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rewriting the stack or optimizing without measurement</a:t>
            </a:r>
            <a:endParaRPr lang="en-US" sz="540" dirty="0"/>
          </a:p>
        </p:txBody>
      </p:sp>
      <p:sp>
        <p:nvSpPr>
          <p:cNvPr id="56" name="Shape 54"/>
          <p:cNvSpPr/>
          <p:nvPr/>
        </p:nvSpPr>
        <p:spPr>
          <a:xfrm>
            <a:off x="6382512" y="28986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57" name="Shape 55"/>
          <p:cNvSpPr/>
          <p:nvPr/>
        </p:nvSpPr>
        <p:spPr>
          <a:xfrm>
            <a:off x="6355080" y="28529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58" name="Shape 56"/>
          <p:cNvSpPr/>
          <p:nvPr/>
        </p:nvSpPr>
        <p:spPr>
          <a:xfrm>
            <a:off x="6355080" y="285292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59" name="Shape 57"/>
          <p:cNvSpPr/>
          <p:nvPr/>
        </p:nvSpPr>
        <p:spPr>
          <a:xfrm>
            <a:off x="11009376" y="297180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60" name="Text 58"/>
          <p:cNvSpPr/>
          <p:nvPr/>
        </p:nvSpPr>
        <p:spPr>
          <a:xfrm>
            <a:off x="11045952" y="304038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Q22</a:t>
            </a:r>
            <a:endParaRPr lang="en-US" sz="640" dirty="0"/>
          </a:p>
        </p:txBody>
      </p:sp>
      <p:sp>
        <p:nvSpPr>
          <p:cNvPr id="61" name="Text 59"/>
          <p:cNvSpPr/>
          <p:nvPr/>
        </p:nvSpPr>
        <p:spPr>
          <a:xfrm>
            <a:off x="6528816" y="305409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How do you prevent layout shift during data loading?</a:t>
            </a:r>
            <a:endParaRPr lang="en-US" sz="790" dirty="0"/>
          </a:p>
        </p:txBody>
      </p:sp>
      <p:sp>
        <p:nvSpPr>
          <p:cNvPr id="62" name="Text 60"/>
          <p:cNvSpPr/>
          <p:nvPr/>
        </p:nvSpPr>
        <p:spPr>
          <a:xfrm>
            <a:off x="6528816" y="358444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63" name="Text 61"/>
          <p:cNvSpPr/>
          <p:nvPr/>
        </p:nvSpPr>
        <p:spPr>
          <a:xfrm>
            <a:off x="6528816" y="371246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LCP, CLS, bundle analysis, virtualization, server filtering, RUM</a:t>
            </a:r>
            <a:endParaRPr lang="en-US" sz="560" dirty="0"/>
          </a:p>
        </p:txBody>
      </p:sp>
      <p:sp>
        <p:nvSpPr>
          <p:cNvPr id="64" name="Text 62"/>
          <p:cNvSpPr/>
          <p:nvPr/>
        </p:nvSpPr>
        <p:spPr>
          <a:xfrm>
            <a:off x="6528816" y="397764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65" name="Text 63"/>
          <p:cNvSpPr/>
          <p:nvPr/>
        </p:nvSpPr>
        <p:spPr>
          <a:xfrm>
            <a:off x="6528816" y="410565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rewriting the stack or optimizing without measurement</a:t>
            </a:r>
            <a:endParaRPr lang="en-US" sz="540" dirty="0"/>
          </a:p>
        </p:txBody>
      </p:sp>
      <p:sp>
        <p:nvSpPr>
          <p:cNvPr id="66" name="Shape 64"/>
          <p:cNvSpPr/>
          <p:nvPr/>
        </p:nvSpPr>
        <p:spPr>
          <a:xfrm>
            <a:off x="530352" y="454456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67" name="Shape 65"/>
          <p:cNvSpPr/>
          <p:nvPr/>
        </p:nvSpPr>
        <p:spPr>
          <a:xfrm>
            <a:off x="502920" y="44988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68" name="Shape 66"/>
          <p:cNvSpPr/>
          <p:nvPr/>
        </p:nvSpPr>
        <p:spPr>
          <a:xfrm>
            <a:off x="502920" y="449884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69" name="Shape 67"/>
          <p:cNvSpPr/>
          <p:nvPr/>
        </p:nvSpPr>
        <p:spPr>
          <a:xfrm>
            <a:off x="5157216" y="461772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70" name="Text 68"/>
          <p:cNvSpPr/>
          <p:nvPr/>
        </p:nvSpPr>
        <p:spPr>
          <a:xfrm>
            <a:off x="5193792" y="468630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Q23</a:t>
            </a:r>
            <a:endParaRPr lang="en-US" sz="640" dirty="0"/>
          </a:p>
        </p:txBody>
      </p:sp>
      <p:sp>
        <p:nvSpPr>
          <p:cNvPr id="71" name="Text 69"/>
          <p:cNvSpPr/>
          <p:nvPr/>
        </p:nvSpPr>
        <p:spPr>
          <a:xfrm>
            <a:off x="676656" y="470001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How do you monitor frontend performance after release?</a:t>
            </a:r>
            <a:endParaRPr lang="en-US" sz="790" dirty="0"/>
          </a:p>
        </p:txBody>
      </p:sp>
      <p:sp>
        <p:nvSpPr>
          <p:cNvPr id="72" name="Text 70"/>
          <p:cNvSpPr/>
          <p:nvPr/>
        </p:nvSpPr>
        <p:spPr>
          <a:xfrm>
            <a:off x="676656" y="523036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73" name="Text 71"/>
          <p:cNvSpPr/>
          <p:nvPr/>
        </p:nvSpPr>
        <p:spPr>
          <a:xfrm>
            <a:off x="676656" y="535838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LCP, CLS, bundle analysis, virtualization, server filtering, RUM</a:t>
            </a:r>
            <a:endParaRPr lang="en-US" sz="560" dirty="0"/>
          </a:p>
        </p:txBody>
      </p:sp>
      <p:sp>
        <p:nvSpPr>
          <p:cNvPr id="74" name="Text 72"/>
          <p:cNvSpPr/>
          <p:nvPr/>
        </p:nvSpPr>
        <p:spPr>
          <a:xfrm>
            <a:off x="676656" y="562356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75" name="Text 73"/>
          <p:cNvSpPr/>
          <p:nvPr/>
        </p:nvSpPr>
        <p:spPr>
          <a:xfrm>
            <a:off x="676656" y="575157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rewriting the stack or optimizing without measurement</a:t>
            </a:r>
            <a:endParaRPr lang="en-US" sz="540" dirty="0"/>
          </a:p>
        </p:txBody>
      </p:sp>
      <p:sp>
        <p:nvSpPr>
          <p:cNvPr id="76" name="Shape 74"/>
          <p:cNvSpPr/>
          <p:nvPr/>
        </p:nvSpPr>
        <p:spPr>
          <a:xfrm>
            <a:off x="6382512" y="454456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77" name="Shape 75"/>
          <p:cNvSpPr/>
          <p:nvPr/>
        </p:nvSpPr>
        <p:spPr>
          <a:xfrm>
            <a:off x="6355080" y="44988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78" name="Shape 76"/>
          <p:cNvSpPr/>
          <p:nvPr/>
        </p:nvSpPr>
        <p:spPr>
          <a:xfrm>
            <a:off x="6355080" y="449884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79" name="Shape 77"/>
          <p:cNvSpPr/>
          <p:nvPr/>
        </p:nvSpPr>
        <p:spPr>
          <a:xfrm>
            <a:off x="11009376" y="461772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80" name="Text 78"/>
          <p:cNvSpPr/>
          <p:nvPr/>
        </p:nvSpPr>
        <p:spPr>
          <a:xfrm>
            <a:off x="11045952" y="468630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Q24</a:t>
            </a:r>
            <a:endParaRPr lang="en-US" sz="640" dirty="0"/>
          </a:p>
        </p:txBody>
      </p:sp>
      <p:sp>
        <p:nvSpPr>
          <p:cNvPr id="81" name="Text 79"/>
          <p:cNvSpPr/>
          <p:nvPr/>
        </p:nvSpPr>
        <p:spPr>
          <a:xfrm>
            <a:off x="6528816" y="470001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When can SSR, SSG or client-side rendering be the right choice?</a:t>
            </a:r>
            <a:endParaRPr lang="en-US" sz="790" dirty="0"/>
          </a:p>
        </p:txBody>
      </p:sp>
      <p:sp>
        <p:nvSpPr>
          <p:cNvPr id="82" name="Text 80"/>
          <p:cNvSpPr/>
          <p:nvPr/>
        </p:nvSpPr>
        <p:spPr>
          <a:xfrm>
            <a:off x="6528816" y="523036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83" name="Text 81"/>
          <p:cNvSpPr/>
          <p:nvPr/>
        </p:nvSpPr>
        <p:spPr>
          <a:xfrm>
            <a:off x="6528816" y="535838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LCP, CLS, bundle analysis, virtualization, server filtering, RUM</a:t>
            </a:r>
            <a:endParaRPr lang="en-US" sz="560" dirty="0"/>
          </a:p>
        </p:txBody>
      </p:sp>
      <p:sp>
        <p:nvSpPr>
          <p:cNvPr id="84" name="Text 82"/>
          <p:cNvSpPr/>
          <p:nvPr/>
        </p:nvSpPr>
        <p:spPr>
          <a:xfrm>
            <a:off x="6528816" y="562356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85" name="Text 83"/>
          <p:cNvSpPr/>
          <p:nvPr/>
        </p:nvSpPr>
        <p:spPr>
          <a:xfrm>
            <a:off x="6528816" y="575157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rewriting the stack or optimizing without measurement</a:t>
            </a:r>
            <a:endParaRPr lang="en-US" sz="54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5F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14173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246888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352044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457200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56235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66751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772668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877824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982980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108813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119329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0" y="0"/>
            <a:ext cx="12191695" cy="45720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5120512" y="0"/>
            <a:ext cx="7071183" cy="45720"/>
          </a:xfrm>
          <a:prstGeom prst="rect">
            <a:avLst/>
          </a:prstGeom>
          <a:solidFill>
            <a:srgbClr val="8B5CF6"/>
          </a:solidFill>
          <a:ln w="12700">
            <a:solidFill>
              <a:srgbClr val="8B5CF6">
                <a:alpha val="0"/>
              </a:srgbClr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502920" y="301752"/>
            <a:ext cx="53949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FRONTEND DEVELOPER</a:t>
            </a:r>
            <a:endParaRPr lang="en-US" sz="750" dirty="0"/>
          </a:p>
        </p:txBody>
      </p:sp>
      <p:sp>
        <p:nvSpPr>
          <p:cNvPr id="17" name="Text 15"/>
          <p:cNvSpPr/>
          <p:nvPr/>
        </p:nvSpPr>
        <p:spPr>
          <a:xfrm>
            <a:off x="502920" y="502920"/>
            <a:ext cx="813816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Accessibility &amp; UX Quality</a:t>
            </a:r>
            <a:endParaRPr lang="en-US" sz="2200" dirty="0"/>
          </a:p>
        </p:txBody>
      </p:sp>
      <p:sp>
        <p:nvSpPr>
          <p:cNvPr id="18" name="Text 16"/>
          <p:cNvSpPr/>
          <p:nvPr/>
        </p:nvSpPr>
        <p:spPr>
          <a:xfrm>
            <a:off x="502920" y="868680"/>
            <a:ext cx="77724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Accessibility is a real product-quality signal.</a:t>
            </a:r>
            <a:endParaRPr lang="en-US" sz="860" dirty="0"/>
          </a:p>
        </p:txBody>
      </p:sp>
      <p:sp>
        <p:nvSpPr>
          <p:cNvPr id="19" name="Shape 17"/>
          <p:cNvSpPr/>
          <p:nvPr/>
        </p:nvSpPr>
        <p:spPr>
          <a:xfrm>
            <a:off x="8778240" y="411480"/>
            <a:ext cx="2834640" cy="530352"/>
          </a:xfrm>
          <a:prstGeom prst="roundRect">
            <a:avLst>
              <a:gd name="adj" fmla="val 1379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8942832" y="521208"/>
            <a:ext cx="8229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2563EB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Q25–Q30</a:t>
            </a:r>
            <a:endParaRPr lang="en-US" sz="900" dirty="0"/>
          </a:p>
        </p:txBody>
      </p:sp>
      <p:sp>
        <p:nvSpPr>
          <p:cNvPr id="21" name="Text 19"/>
          <p:cNvSpPr/>
          <p:nvPr/>
        </p:nvSpPr>
        <p:spPr>
          <a:xfrm>
            <a:off x="10195560" y="521208"/>
            <a:ext cx="11430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720" b="1" dirty="0">
                <a:solidFill>
                  <a:srgbClr val="0A10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12 WEEKS</a:t>
            </a:r>
            <a:endParaRPr lang="en-US" sz="720" dirty="0"/>
          </a:p>
        </p:txBody>
      </p:sp>
      <p:sp>
        <p:nvSpPr>
          <p:cNvPr id="22" name="Shape 20"/>
          <p:cNvSpPr/>
          <p:nvPr/>
        </p:nvSpPr>
        <p:spPr>
          <a:xfrm>
            <a:off x="502920" y="6446520"/>
            <a:ext cx="11201400" cy="0"/>
          </a:xfrm>
          <a:prstGeom prst="line">
            <a:avLst/>
          </a:prstGeom>
          <a:noFill/>
          <a:ln w="10160">
            <a:solidFill>
              <a:srgbClr val="D8E7FF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502920" y="6510528"/>
            <a:ext cx="67665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50" dirty="0">
                <a:solidFill>
                  <a:srgbClr val="6B789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PrepNPlaced • Top-company style scenarios • Not leaked/exact company material</a:t>
            </a:r>
            <a:endParaRPr lang="en-US" sz="650" dirty="0"/>
          </a:p>
        </p:txBody>
      </p:sp>
      <p:sp>
        <p:nvSpPr>
          <p:cNvPr id="24" name="Text 22"/>
          <p:cNvSpPr/>
          <p:nvPr/>
        </p:nvSpPr>
        <p:spPr>
          <a:xfrm>
            <a:off x="7498080" y="6510528"/>
            <a:ext cx="32918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650" dirty="0">
                <a:solidFill>
                  <a:srgbClr val="6B789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Frontend Developer</a:t>
            </a:r>
            <a:endParaRPr lang="en-US" sz="650" dirty="0"/>
          </a:p>
        </p:txBody>
      </p:sp>
      <p:sp>
        <p:nvSpPr>
          <p:cNvPr id="25" name="Text 23"/>
          <p:cNvSpPr/>
          <p:nvPr/>
        </p:nvSpPr>
        <p:spPr>
          <a:xfrm>
            <a:off x="10972800" y="6446520"/>
            <a:ext cx="685800" cy="320040"/>
          </a:xfrm>
          <a:prstGeom prst="rect">
            <a:avLst/>
          </a:prstGeom>
          <a:solidFill>
            <a:srgbClr val="071226"/>
          </a:solidFill>
          <a:ln>
            <a:solidFill>
              <a:srgbClr val="071226"/>
            </a:solidFill>
          </a:ln>
        </p:spPr>
        <p:txBody>
          <a:bodyPr wrap="square" lIns="254" tIns="254" rIns="254" bIns="254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06</a:t>
            </a:r>
            <a:endParaRPr lang="en-US" sz="900" dirty="0"/>
          </a:p>
        </p:txBody>
      </p:sp>
      <p:sp>
        <p:nvSpPr>
          <p:cNvPr id="26" name="Shape 24"/>
          <p:cNvSpPr/>
          <p:nvPr/>
        </p:nvSpPr>
        <p:spPr>
          <a:xfrm>
            <a:off x="530352" y="12527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27" name="Shape 25"/>
          <p:cNvSpPr/>
          <p:nvPr/>
        </p:nvSpPr>
        <p:spPr>
          <a:xfrm>
            <a:off x="502920" y="120700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28" name="Shape 26"/>
          <p:cNvSpPr/>
          <p:nvPr/>
        </p:nvSpPr>
        <p:spPr>
          <a:xfrm>
            <a:off x="502920" y="120700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29" name="Shape 27"/>
          <p:cNvSpPr/>
          <p:nvPr/>
        </p:nvSpPr>
        <p:spPr>
          <a:xfrm>
            <a:off x="5157216" y="132588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30" name="Text 28"/>
          <p:cNvSpPr/>
          <p:nvPr/>
        </p:nvSpPr>
        <p:spPr>
          <a:xfrm>
            <a:off x="5193792" y="139446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Q25</a:t>
            </a:r>
            <a:endParaRPr lang="en-US" sz="640" dirty="0"/>
          </a:p>
        </p:txBody>
      </p:sp>
      <p:sp>
        <p:nvSpPr>
          <p:cNvPr id="31" name="Text 29"/>
          <p:cNvSpPr/>
          <p:nvPr/>
        </p:nvSpPr>
        <p:spPr>
          <a:xfrm>
            <a:off x="676656" y="140817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How would you make a custom dropdown accessible?</a:t>
            </a:r>
            <a:endParaRPr lang="en-US" sz="790" dirty="0"/>
          </a:p>
        </p:txBody>
      </p:sp>
      <p:sp>
        <p:nvSpPr>
          <p:cNvPr id="32" name="Text 30"/>
          <p:cNvSpPr/>
          <p:nvPr/>
        </p:nvSpPr>
        <p:spPr>
          <a:xfrm>
            <a:off x="676656" y="193852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33" name="Text 31"/>
          <p:cNvSpPr/>
          <p:nvPr/>
        </p:nvSpPr>
        <p:spPr>
          <a:xfrm>
            <a:off x="676656" y="206654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keyboard navigation, ARIA, focus management, labels, contrast, reduced motion</a:t>
            </a:r>
            <a:endParaRPr lang="en-US" sz="560" dirty="0"/>
          </a:p>
        </p:txBody>
      </p:sp>
      <p:sp>
        <p:nvSpPr>
          <p:cNvPr id="34" name="Text 32"/>
          <p:cNvSpPr/>
          <p:nvPr/>
        </p:nvSpPr>
        <p:spPr>
          <a:xfrm>
            <a:off x="676656" y="233172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35" name="Text 33"/>
          <p:cNvSpPr/>
          <p:nvPr/>
        </p:nvSpPr>
        <p:spPr>
          <a:xfrm>
            <a:off x="676656" y="245973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mouse-only UI or relying only on Lighthouse</a:t>
            </a:r>
            <a:endParaRPr lang="en-US" sz="540" dirty="0"/>
          </a:p>
        </p:txBody>
      </p:sp>
      <p:sp>
        <p:nvSpPr>
          <p:cNvPr id="36" name="Shape 34"/>
          <p:cNvSpPr/>
          <p:nvPr/>
        </p:nvSpPr>
        <p:spPr>
          <a:xfrm>
            <a:off x="6382512" y="12527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37" name="Shape 35"/>
          <p:cNvSpPr/>
          <p:nvPr/>
        </p:nvSpPr>
        <p:spPr>
          <a:xfrm>
            <a:off x="6355080" y="120700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38" name="Shape 36"/>
          <p:cNvSpPr/>
          <p:nvPr/>
        </p:nvSpPr>
        <p:spPr>
          <a:xfrm>
            <a:off x="6355080" y="120700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39" name="Shape 37"/>
          <p:cNvSpPr/>
          <p:nvPr/>
        </p:nvSpPr>
        <p:spPr>
          <a:xfrm>
            <a:off x="11009376" y="132588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40" name="Text 38"/>
          <p:cNvSpPr/>
          <p:nvPr/>
        </p:nvSpPr>
        <p:spPr>
          <a:xfrm>
            <a:off x="11045952" y="139446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Q26</a:t>
            </a:r>
            <a:endParaRPr lang="en-US" sz="640" dirty="0"/>
          </a:p>
        </p:txBody>
      </p:sp>
      <p:sp>
        <p:nvSpPr>
          <p:cNvPr id="41" name="Text 39"/>
          <p:cNvSpPr/>
          <p:nvPr/>
        </p:nvSpPr>
        <p:spPr>
          <a:xfrm>
            <a:off x="6528816" y="140817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 modal traps focus incorrectly and screen readers read background content. How do you fix it?</a:t>
            </a:r>
            <a:endParaRPr lang="en-US" sz="790" dirty="0"/>
          </a:p>
        </p:txBody>
      </p:sp>
      <p:sp>
        <p:nvSpPr>
          <p:cNvPr id="42" name="Text 40"/>
          <p:cNvSpPr/>
          <p:nvPr/>
        </p:nvSpPr>
        <p:spPr>
          <a:xfrm>
            <a:off x="6528816" y="193852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43" name="Text 41"/>
          <p:cNvSpPr/>
          <p:nvPr/>
        </p:nvSpPr>
        <p:spPr>
          <a:xfrm>
            <a:off x="6528816" y="206654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keyboard navigation, ARIA, focus management, labels, contrast, reduced motion</a:t>
            </a:r>
            <a:endParaRPr lang="en-US" sz="560" dirty="0"/>
          </a:p>
        </p:txBody>
      </p:sp>
      <p:sp>
        <p:nvSpPr>
          <p:cNvPr id="44" name="Text 42"/>
          <p:cNvSpPr/>
          <p:nvPr/>
        </p:nvSpPr>
        <p:spPr>
          <a:xfrm>
            <a:off x="6528816" y="233172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45" name="Text 43"/>
          <p:cNvSpPr/>
          <p:nvPr/>
        </p:nvSpPr>
        <p:spPr>
          <a:xfrm>
            <a:off x="6528816" y="245973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mouse-only UI or relying only on Lighthouse</a:t>
            </a:r>
            <a:endParaRPr lang="en-US" sz="540" dirty="0"/>
          </a:p>
        </p:txBody>
      </p:sp>
      <p:sp>
        <p:nvSpPr>
          <p:cNvPr id="46" name="Shape 44"/>
          <p:cNvSpPr/>
          <p:nvPr/>
        </p:nvSpPr>
        <p:spPr>
          <a:xfrm>
            <a:off x="530352" y="28986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47" name="Shape 45"/>
          <p:cNvSpPr/>
          <p:nvPr/>
        </p:nvSpPr>
        <p:spPr>
          <a:xfrm>
            <a:off x="502920" y="28529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48" name="Shape 46"/>
          <p:cNvSpPr/>
          <p:nvPr/>
        </p:nvSpPr>
        <p:spPr>
          <a:xfrm>
            <a:off x="502920" y="285292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49" name="Shape 47"/>
          <p:cNvSpPr/>
          <p:nvPr/>
        </p:nvSpPr>
        <p:spPr>
          <a:xfrm>
            <a:off x="5157216" y="297180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50" name="Text 48"/>
          <p:cNvSpPr/>
          <p:nvPr/>
        </p:nvSpPr>
        <p:spPr>
          <a:xfrm>
            <a:off x="5193792" y="304038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Q27</a:t>
            </a:r>
            <a:endParaRPr lang="en-US" sz="640" dirty="0"/>
          </a:p>
        </p:txBody>
      </p:sp>
      <p:sp>
        <p:nvSpPr>
          <p:cNvPr id="51" name="Text 49"/>
          <p:cNvSpPr/>
          <p:nvPr/>
        </p:nvSpPr>
        <p:spPr>
          <a:xfrm>
            <a:off x="676656" y="305409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How do you design forms for accessibility and error recovery?</a:t>
            </a:r>
            <a:endParaRPr lang="en-US" sz="790" dirty="0"/>
          </a:p>
        </p:txBody>
      </p:sp>
      <p:sp>
        <p:nvSpPr>
          <p:cNvPr id="52" name="Text 50"/>
          <p:cNvSpPr/>
          <p:nvPr/>
        </p:nvSpPr>
        <p:spPr>
          <a:xfrm>
            <a:off x="676656" y="358444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53" name="Text 51"/>
          <p:cNvSpPr/>
          <p:nvPr/>
        </p:nvSpPr>
        <p:spPr>
          <a:xfrm>
            <a:off x="676656" y="371246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keyboard navigation, ARIA, focus management, labels, contrast, reduced motion</a:t>
            </a:r>
            <a:endParaRPr lang="en-US" sz="560" dirty="0"/>
          </a:p>
        </p:txBody>
      </p:sp>
      <p:sp>
        <p:nvSpPr>
          <p:cNvPr id="54" name="Text 52"/>
          <p:cNvSpPr/>
          <p:nvPr/>
        </p:nvSpPr>
        <p:spPr>
          <a:xfrm>
            <a:off x="676656" y="397764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55" name="Text 53"/>
          <p:cNvSpPr/>
          <p:nvPr/>
        </p:nvSpPr>
        <p:spPr>
          <a:xfrm>
            <a:off x="676656" y="410565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mouse-only UI or relying only on Lighthouse</a:t>
            </a:r>
            <a:endParaRPr lang="en-US" sz="540" dirty="0"/>
          </a:p>
        </p:txBody>
      </p:sp>
      <p:sp>
        <p:nvSpPr>
          <p:cNvPr id="56" name="Shape 54"/>
          <p:cNvSpPr/>
          <p:nvPr/>
        </p:nvSpPr>
        <p:spPr>
          <a:xfrm>
            <a:off x="6382512" y="28986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57" name="Shape 55"/>
          <p:cNvSpPr/>
          <p:nvPr/>
        </p:nvSpPr>
        <p:spPr>
          <a:xfrm>
            <a:off x="6355080" y="28529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58" name="Shape 56"/>
          <p:cNvSpPr/>
          <p:nvPr/>
        </p:nvSpPr>
        <p:spPr>
          <a:xfrm>
            <a:off x="6355080" y="285292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59" name="Shape 57"/>
          <p:cNvSpPr/>
          <p:nvPr/>
        </p:nvSpPr>
        <p:spPr>
          <a:xfrm>
            <a:off x="11009376" y="297180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60" name="Text 58"/>
          <p:cNvSpPr/>
          <p:nvPr/>
        </p:nvSpPr>
        <p:spPr>
          <a:xfrm>
            <a:off x="11045952" y="304038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Q28</a:t>
            </a:r>
            <a:endParaRPr lang="en-US" sz="640" dirty="0"/>
          </a:p>
        </p:txBody>
      </p:sp>
      <p:sp>
        <p:nvSpPr>
          <p:cNvPr id="61" name="Text 59"/>
          <p:cNvSpPr/>
          <p:nvPr/>
        </p:nvSpPr>
        <p:spPr>
          <a:xfrm>
            <a:off x="6528816" y="305409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How do you test accessibility in CI and manually?</a:t>
            </a:r>
            <a:endParaRPr lang="en-US" sz="790" dirty="0"/>
          </a:p>
        </p:txBody>
      </p:sp>
      <p:sp>
        <p:nvSpPr>
          <p:cNvPr id="62" name="Text 60"/>
          <p:cNvSpPr/>
          <p:nvPr/>
        </p:nvSpPr>
        <p:spPr>
          <a:xfrm>
            <a:off x="6528816" y="358444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63" name="Text 61"/>
          <p:cNvSpPr/>
          <p:nvPr/>
        </p:nvSpPr>
        <p:spPr>
          <a:xfrm>
            <a:off x="6528816" y="371246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keyboard navigation, ARIA, focus management, labels, contrast, reduced motion</a:t>
            </a:r>
            <a:endParaRPr lang="en-US" sz="560" dirty="0"/>
          </a:p>
        </p:txBody>
      </p:sp>
      <p:sp>
        <p:nvSpPr>
          <p:cNvPr id="64" name="Text 62"/>
          <p:cNvSpPr/>
          <p:nvPr/>
        </p:nvSpPr>
        <p:spPr>
          <a:xfrm>
            <a:off x="6528816" y="397764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65" name="Text 63"/>
          <p:cNvSpPr/>
          <p:nvPr/>
        </p:nvSpPr>
        <p:spPr>
          <a:xfrm>
            <a:off x="6528816" y="410565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mouse-only UI or relying only on Lighthouse</a:t>
            </a:r>
            <a:endParaRPr lang="en-US" sz="540" dirty="0"/>
          </a:p>
        </p:txBody>
      </p:sp>
      <p:sp>
        <p:nvSpPr>
          <p:cNvPr id="66" name="Shape 64"/>
          <p:cNvSpPr/>
          <p:nvPr/>
        </p:nvSpPr>
        <p:spPr>
          <a:xfrm>
            <a:off x="530352" y="454456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67" name="Shape 65"/>
          <p:cNvSpPr/>
          <p:nvPr/>
        </p:nvSpPr>
        <p:spPr>
          <a:xfrm>
            <a:off x="502920" y="44988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68" name="Shape 66"/>
          <p:cNvSpPr/>
          <p:nvPr/>
        </p:nvSpPr>
        <p:spPr>
          <a:xfrm>
            <a:off x="502920" y="449884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69" name="Shape 67"/>
          <p:cNvSpPr/>
          <p:nvPr/>
        </p:nvSpPr>
        <p:spPr>
          <a:xfrm>
            <a:off x="5157216" y="461772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70" name="Text 68"/>
          <p:cNvSpPr/>
          <p:nvPr/>
        </p:nvSpPr>
        <p:spPr>
          <a:xfrm>
            <a:off x="5193792" y="468630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Q29</a:t>
            </a:r>
            <a:endParaRPr lang="en-US" sz="640" dirty="0"/>
          </a:p>
        </p:txBody>
      </p:sp>
      <p:sp>
        <p:nvSpPr>
          <p:cNvPr id="71" name="Text 69"/>
          <p:cNvSpPr/>
          <p:nvPr/>
        </p:nvSpPr>
        <p:spPr>
          <a:xfrm>
            <a:off x="676656" y="470001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What accessibility issues appear in charts and dashboards?</a:t>
            </a:r>
            <a:endParaRPr lang="en-US" sz="790" dirty="0"/>
          </a:p>
        </p:txBody>
      </p:sp>
      <p:sp>
        <p:nvSpPr>
          <p:cNvPr id="72" name="Text 70"/>
          <p:cNvSpPr/>
          <p:nvPr/>
        </p:nvSpPr>
        <p:spPr>
          <a:xfrm>
            <a:off x="676656" y="523036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73" name="Text 71"/>
          <p:cNvSpPr/>
          <p:nvPr/>
        </p:nvSpPr>
        <p:spPr>
          <a:xfrm>
            <a:off x="676656" y="535838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keyboard navigation, ARIA, focus management, labels, contrast, reduced motion</a:t>
            </a:r>
            <a:endParaRPr lang="en-US" sz="560" dirty="0"/>
          </a:p>
        </p:txBody>
      </p:sp>
      <p:sp>
        <p:nvSpPr>
          <p:cNvPr id="74" name="Text 72"/>
          <p:cNvSpPr/>
          <p:nvPr/>
        </p:nvSpPr>
        <p:spPr>
          <a:xfrm>
            <a:off x="676656" y="562356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75" name="Text 73"/>
          <p:cNvSpPr/>
          <p:nvPr/>
        </p:nvSpPr>
        <p:spPr>
          <a:xfrm>
            <a:off x="676656" y="575157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mouse-only UI or relying only on Lighthouse</a:t>
            </a:r>
            <a:endParaRPr lang="en-US" sz="540" dirty="0"/>
          </a:p>
        </p:txBody>
      </p:sp>
      <p:sp>
        <p:nvSpPr>
          <p:cNvPr id="76" name="Shape 74"/>
          <p:cNvSpPr/>
          <p:nvPr/>
        </p:nvSpPr>
        <p:spPr>
          <a:xfrm>
            <a:off x="6382512" y="454456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77" name="Shape 75"/>
          <p:cNvSpPr/>
          <p:nvPr/>
        </p:nvSpPr>
        <p:spPr>
          <a:xfrm>
            <a:off x="6355080" y="44988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78" name="Shape 76"/>
          <p:cNvSpPr/>
          <p:nvPr/>
        </p:nvSpPr>
        <p:spPr>
          <a:xfrm>
            <a:off x="6355080" y="449884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79" name="Shape 77"/>
          <p:cNvSpPr/>
          <p:nvPr/>
        </p:nvSpPr>
        <p:spPr>
          <a:xfrm>
            <a:off x="11009376" y="461772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80" name="Text 78"/>
          <p:cNvSpPr/>
          <p:nvPr/>
        </p:nvSpPr>
        <p:spPr>
          <a:xfrm>
            <a:off x="11045952" y="468630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Q30</a:t>
            </a:r>
            <a:endParaRPr lang="en-US" sz="640" dirty="0"/>
          </a:p>
        </p:txBody>
      </p:sp>
      <p:sp>
        <p:nvSpPr>
          <p:cNvPr id="81" name="Text 79"/>
          <p:cNvSpPr/>
          <p:nvPr/>
        </p:nvSpPr>
        <p:spPr>
          <a:xfrm>
            <a:off x="6528816" y="470001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How do you handle reduced-motion preferences?</a:t>
            </a:r>
            <a:endParaRPr lang="en-US" sz="790" dirty="0"/>
          </a:p>
        </p:txBody>
      </p:sp>
      <p:sp>
        <p:nvSpPr>
          <p:cNvPr id="82" name="Text 80"/>
          <p:cNvSpPr/>
          <p:nvPr/>
        </p:nvSpPr>
        <p:spPr>
          <a:xfrm>
            <a:off x="6528816" y="523036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83" name="Text 81"/>
          <p:cNvSpPr/>
          <p:nvPr/>
        </p:nvSpPr>
        <p:spPr>
          <a:xfrm>
            <a:off x="6528816" y="535838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keyboard navigation, ARIA, focus management, labels, contrast, reduced motion</a:t>
            </a:r>
            <a:endParaRPr lang="en-US" sz="560" dirty="0"/>
          </a:p>
        </p:txBody>
      </p:sp>
      <p:sp>
        <p:nvSpPr>
          <p:cNvPr id="84" name="Text 82"/>
          <p:cNvSpPr/>
          <p:nvPr/>
        </p:nvSpPr>
        <p:spPr>
          <a:xfrm>
            <a:off x="6528816" y="562356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85" name="Text 83"/>
          <p:cNvSpPr/>
          <p:nvPr/>
        </p:nvSpPr>
        <p:spPr>
          <a:xfrm>
            <a:off x="6528816" y="575157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mouse-only UI or relying only on Lighthouse</a:t>
            </a:r>
            <a:endParaRPr lang="en-US" sz="54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5F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14173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246888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352044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457200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56235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66751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772668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877824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982980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108813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119329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0" y="0"/>
            <a:ext cx="12191695" cy="45720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5120512" y="0"/>
            <a:ext cx="7071183" cy="45720"/>
          </a:xfrm>
          <a:prstGeom prst="rect">
            <a:avLst/>
          </a:prstGeom>
          <a:solidFill>
            <a:srgbClr val="8B5CF6"/>
          </a:solidFill>
          <a:ln w="12700">
            <a:solidFill>
              <a:srgbClr val="8B5CF6">
                <a:alpha val="0"/>
              </a:srgbClr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502920" y="301752"/>
            <a:ext cx="53949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FRONTEND DEVELOPER</a:t>
            </a:r>
            <a:endParaRPr lang="en-US" sz="750" dirty="0"/>
          </a:p>
        </p:txBody>
      </p:sp>
      <p:sp>
        <p:nvSpPr>
          <p:cNvPr id="17" name="Text 15"/>
          <p:cNvSpPr/>
          <p:nvPr/>
        </p:nvSpPr>
        <p:spPr>
          <a:xfrm>
            <a:off x="502920" y="502920"/>
            <a:ext cx="813816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Testing &amp; Debugging</a:t>
            </a:r>
            <a:endParaRPr lang="en-US" sz="2200" dirty="0"/>
          </a:p>
        </p:txBody>
      </p:sp>
      <p:sp>
        <p:nvSpPr>
          <p:cNvPr id="18" name="Text 16"/>
          <p:cNvSpPr/>
          <p:nvPr/>
        </p:nvSpPr>
        <p:spPr>
          <a:xfrm>
            <a:off x="502920" y="868680"/>
            <a:ext cx="77724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Reliable frontend needs tests at the right layer.</a:t>
            </a:r>
            <a:endParaRPr lang="en-US" sz="860" dirty="0"/>
          </a:p>
        </p:txBody>
      </p:sp>
      <p:sp>
        <p:nvSpPr>
          <p:cNvPr id="19" name="Shape 17"/>
          <p:cNvSpPr/>
          <p:nvPr/>
        </p:nvSpPr>
        <p:spPr>
          <a:xfrm>
            <a:off x="8778240" y="411480"/>
            <a:ext cx="2834640" cy="530352"/>
          </a:xfrm>
          <a:prstGeom prst="roundRect">
            <a:avLst>
              <a:gd name="adj" fmla="val 1379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8942832" y="521208"/>
            <a:ext cx="8229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2563EB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Q31–Q36</a:t>
            </a:r>
            <a:endParaRPr lang="en-US" sz="900" dirty="0"/>
          </a:p>
        </p:txBody>
      </p:sp>
      <p:sp>
        <p:nvSpPr>
          <p:cNvPr id="21" name="Text 19"/>
          <p:cNvSpPr/>
          <p:nvPr/>
        </p:nvSpPr>
        <p:spPr>
          <a:xfrm>
            <a:off x="10195560" y="521208"/>
            <a:ext cx="11430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720" b="1" dirty="0">
                <a:solidFill>
                  <a:srgbClr val="0A10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12 WEEKS</a:t>
            </a:r>
            <a:endParaRPr lang="en-US" sz="720" dirty="0"/>
          </a:p>
        </p:txBody>
      </p:sp>
      <p:sp>
        <p:nvSpPr>
          <p:cNvPr id="22" name="Shape 20"/>
          <p:cNvSpPr/>
          <p:nvPr/>
        </p:nvSpPr>
        <p:spPr>
          <a:xfrm>
            <a:off x="502920" y="6446520"/>
            <a:ext cx="11201400" cy="0"/>
          </a:xfrm>
          <a:prstGeom prst="line">
            <a:avLst/>
          </a:prstGeom>
          <a:noFill/>
          <a:ln w="10160">
            <a:solidFill>
              <a:srgbClr val="D8E7FF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502920" y="6510528"/>
            <a:ext cx="67665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50" dirty="0">
                <a:solidFill>
                  <a:srgbClr val="6B789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PrepNPlaced • Top-company style scenarios • Not leaked/exact company material</a:t>
            </a:r>
            <a:endParaRPr lang="en-US" sz="650" dirty="0"/>
          </a:p>
        </p:txBody>
      </p:sp>
      <p:sp>
        <p:nvSpPr>
          <p:cNvPr id="24" name="Text 22"/>
          <p:cNvSpPr/>
          <p:nvPr/>
        </p:nvSpPr>
        <p:spPr>
          <a:xfrm>
            <a:off x="7498080" y="6510528"/>
            <a:ext cx="32918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650" dirty="0">
                <a:solidFill>
                  <a:srgbClr val="6B789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Frontend Developer</a:t>
            </a:r>
            <a:endParaRPr lang="en-US" sz="650" dirty="0"/>
          </a:p>
        </p:txBody>
      </p:sp>
      <p:sp>
        <p:nvSpPr>
          <p:cNvPr id="25" name="Text 23"/>
          <p:cNvSpPr/>
          <p:nvPr/>
        </p:nvSpPr>
        <p:spPr>
          <a:xfrm>
            <a:off x="10972800" y="6446520"/>
            <a:ext cx="685800" cy="320040"/>
          </a:xfrm>
          <a:prstGeom prst="rect">
            <a:avLst/>
          </a:prstGeom>
          <a:solidFill>
            <a:srgbClr val="071226"/>
          </a:solidFill>
          <a:ln>
            <a:solidFill>
              <a:srgbClr val="071226"/>
            </a:solidFill>
          </a:ln>
        </p:spPr>
        <p:txBody>
          <a:bodyPr wrap="square" lIns="254" tIns="254" rIns="254" bIns="254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07</a:t>
            </a:r>
            <a:endParaRPr lang="en-US" sz="900" dirty="0"/>
          </a:p>
        </p:txBody>
      </p:sp>
      <p:sp>
        <p:nvSpPr>
          <p:cNvPr id="26" name="Shape 24"/>
          <p:cNvSpPr/>
          <p:nvPr/>
        </p:nvSpPr>
        <p:spPr>
          <a:xfrm>
            <a:off x="530352" y="12527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27" name="Shape 25"/>
          <p:cNvSpPr/>
          <p:nvPr/>
        </p:nvSpPr>
        <p:spPr>
          <a:xfrm>
            <a:off x="502920" y="120700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28" name="Shape 26"/>
          <p:cNvSpPr/>
          <p:nvPr/>
        </p:nvSpPr>
        <p:spPr>
          <a:xfrm>
            <a:off x="502920" y="120700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29" name="Shape 27"/>
          <p:cNvSpPr/>
          <p:nvPr/>
        </p:nvSpPr>
        <p:spPr>
          <a:xfrm>
            <a:off x="5157216" y="132588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30" name="Text 28"/>
          <p:cNvSpPr/>
          <p:nvPr/>
        </p:nvSpPr>
        <p:spPr>
          <a:xfrm>
            <a:off x="5193792" y="139446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Q31</a:t>
            </a:r>
            <a:endParaRPr lang="en-US" sz="640" dirty="0"/>
          </a:p>
        </p:txBody>
      </p:sp>
      <p:sp>
        <p:nvSpPr>
          <p:cNvPr id="31" name="Text 29"/>
          <p:cNvSpPr/>
          <p:nvPr/>
        </p:nvSpPr>
        <p:spPr>
          <a:xfrm>
            <a:off x="676656" y="140817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How do you decide between unit, integration, visual and E2E tests for a feature?</a:t>
            </a:r>
            <a:endParaRPr lang="en-US" sz="790" dirty="0"/>
          </a:p>
        </p:txBody>
      </p:sp>
      <p:sp>
        <p:nvSpPr>
          <p:cNvPr id="32" name="Text 30"/>
          <p:cNvSpPr/>
          <p:nvPr/>
        </p:nvSpPr>
        <p:spPr>
          <a:xfrm>
            <a:off x="676656" y="193852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33" name="Text 31"/>
          <p:cNvSpPr/>
          <p:nvPr/>
        </p:nvSpPr>
        <p:spPr>
          <a:xfrm>
            <a:off x="676656" y="206654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unit/integration/E2E, mock server, visual tests, heap snapshots, traces, isolation</a:t>
            </a:r>
            <a:endParaRPr lang="en-US" sz="560" dirty="0"/>
          </a:p>
        </p:txBody>
      </p:sp>
      <p:sp>
        <p:nvSpPr>
          <p:cNvPr id="34" name="Text 32"/>
          <p:cNvSpPr/>
          <p:nvPr/>
        </p:nvSpPr>
        <p:spPr>
          <a:xfrm>
            <a:off x="676656" y="233172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35" name="Text 33"/>
          <p:cNvSpPr/>
          <p:nvPr/>
        </p:nvSpPr>
        <p:spPr>
          <a:xfrm>
            <a:off x="676656" y="245973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arbitrary sleeps or testing implementation details only</a:t>
            </a:r>
            <a:endParaRPr lang="en-US" sz="540" dirty="0"/>
          </a:p>
        </p:txBody>
      </p:sp>
      <p:sp>
        <p:nvSpPr>
          <p:cNvPr id="36" name="Shape 34"/>
          <p:cNvSpPr/>
          <p:nvPr/>
        </p:nvSpPr>
        <p:spPr>
          <a:xfrm>
            <a:off x="6382512" y="12527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37" name="Shape 35"/>
          <p:cNvSpPr/>
          <p:nvPr/>
        </p:nvSpPr>
        <p:spPr>
          <a:xfrm>
            <a:off x="6355080" y="120700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38" name="Shape 36"/>
          <p:cNvSpPr/>
          <p:nvPr/>
        </p:nvSpPr>
        <p:spPr>
          <a:xfrm>
            <a:off x="6355080" y="120700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39" name="Shape 37"/>
          <p:cNvSpPr/>
          <p:nvPr/>
        </p:nvSpPr>
        <p:spPr>
          <a:xfrm>
            <a:off x="11009376" y="132588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40" name="Text 38"/>
          <p:cNvSpPr/>
          <p:nvPr/>
        </p:nvSpPr>
        <p:spPr>
          <a:xfrm>
            <a:off x="11045952" y="139446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Q32</a:t>
            </a:r>
            <a:endParaRPr lang="en-US" sz="640" dirty="0"/>
          </a:p>
        </p:txBody>
      </p:sp>
      <p:sp>
        <p:nvSpPr>
          <p:cNvPr id="41" name="Text 39"/>
          <p:cNvSpPr/>
          <p:nvPr/>
        </p:nvSpPr>
        <p:spPr>
          <a:xfrm>
            <a:off x="6528816" y="140817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Write tests for a data-fetching component with loading, success, error and retry states.</a:t>
            </a:r>
            <a:endParaRPr lang="en-US" sz="790" dirty="0"/>
          </a:p>
        </p:txBody>
      </p:sp>
      <p:sp>
        <p:nvSpPr>
          <p:cNvPr id="42" name="Text 40"/>
          <p:cNvSpPr/>
          <p:nvPr/>
        </p:nvSpPr>
        <p:spPr>
          <a:xfrm>
            <a:off x="6528816" y="193852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43" name="Text 41"/>
          <p:cNvSpPr/>
          <p:nvPr/>
        </p:nvSpPr>
        <p:spPr>
          <a:xfrm>
            <a:off x="6528816" y="206654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unit/integration/E2E, mock server, visual tests, heap snapshots, traces, isolation</a:t>
            </a:r>
            <a:endParaRPr lang="en-US" sz="560" dirty="0"/>
          </a:p>
        </p:txBody>
      </p:sp>
      <p:sp>
        <p:nvSpPr>
          <p:cNvPr id="44" name="Text 42"/>
          <p:cNvSpPr/>
          <p:nvPr/>
        </p:nvSpPr>
        <p:spPr>
          <a:xfrm>
            <a:off x="6528816" y="233172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45" name="Text 43"/>
          <p:cNvSpPr/>
          <p:nvPr/>
        </p:nvSpPr>
        <p:spPr>
          <a:xfrm>
            <a:off x="6528816" y="245973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arbitrary sleeps or testing implementation details only</a:t>
            </a:r>
            <a:endParaRPr lang="en-US" sz="540" dirty="0"/>
          </a:p>
        </p:txBody>
      </p:sp>
      <p:sp>
        <p:nvSpPr>
          <p:cNvPr id="46" name="Shape 44"/>
          <p:cNvSpPr/>
          <p:nvPr/>
        </p:nvSpPr>
        <p:spPr>
          <a:xfrm>
            <a:off x="530352" y="28986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47" name="Shape 45"/>
          <p:cNvSpPr/>
          <p:nvPr/>
        </p:nvSpPr>
        <p:spPr>
          <a:xfrm>
            <a:off x="502920" y="28529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48" name="Shape 46"/>
          <p:cNvSpPr/>
          <p:nvPr/>
        </p:nvSpPr>
        <p:spPr>
          <a:xfrm>
            <a:off x="502920" y="285292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49" name="Shape 47"/>
          <p:cNvSpPr/>
          <p:nvPr/>
        </p:nvSpPr>
        <p:spPr>
          <a:xfrm>
            <a:off x="5157216" y="297180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50" name="Text 48"/>
          <p:cNvSpPr/>
          <p:nvPr/>
        </p:nvSpPr>
        <p:spPr>
          <a:xfrm>
            <a:off x="5193792" y="304038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Q33</a:t>
            </a:r>
            <a:endParaRPr lang="en-US" sz="640" dirty="0"/>
          </a:p>
        </p:txBody>
      </p:sp>
      <p:sp>
        <p:nvSpPr>
          <p:cNvPr id="51" name="Text 49"/>
          <p:cNvSpPr/>
          <p:nvPr/>
        </p:nvSpPr>
        <p:spPr>
          <a:xfrm>
            <a:off x="676656" y="305409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How do you debug a memory leak in a single-page app?</a:t>
            </a:r>
            <a:endParaRPr lang="en-US" sz="790" dirty="0"/>
          </a:p>
        </p:txBody>
      </p:sp>
      <p:sp>
        <p:nvSpPr>
          <p:cNvPr id="52" name="Text 50"/>
          <p:cNvSpPr/>
          <p:nvPr/>
        </p:nvSpPr>
        <p:spPr>
          <a:xfrm>
            <a:off x="676656" y="358444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53" name="Text 51"/>
          <p:cNvSpPr/>
          <p:nvPr/>
        </p:nvSpPr>
        <p:spPr>
          <a:xfrm>
            <a:off x="676656" y="371246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unit/integration/E2E, mock server, visual tests, heap snapshots, traces, isolation</a:t>
            </a:r>
            <a:endParaRPr lang="en-US" sz="560" dirty="0"/>
          </a:p>
        </p:txBody>
      </p:sp>
      <p:sp>
        <p:nvSpPr>
          <p:cNvPr id="54" name="Text 52"/>
          <p:cNvSpPr/>
          <p:nvPr/>
        </p:nvSpPr>
        <p:spPr>
          <a:xfrm>
            <a:off x="676656" y="397764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55" name="Text 53"/>
          <p:cNvSpPr/>
          <p:nvPr/>
        </p:nvSpPr>
        <p:spPr>
          <a:xfrm>
            <a:off x="676656" y="410565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arbitrary sleeps or testing implementation details only</a:t>
            </a:r>
            <a:endParaRPr lang="en-US" sz="540" dirty="0"/>
          </a:p>
        </p:txBody>
      </p:sp>
      <p:sp>
        <p:nvSpPr>
          <p:cNvPr id="56" name="Shape 54"/>
          <p:cNvSpPr/>
          <p:nvPr/>
        </p:nvSpPr>
        <p:spPr>
          <a:xfrm>
            <a:off x="6382512" y="28986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57" name="Shape 55"/>
          <p:cNvSpPr/>
          <p:nvPr/>
        </p:nvSpPr>
        <p:spPr>
          <a:xfrm>
            <a:off x="6355080" y="28529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58" name="Shape 56"/>
          <p:cNvSpPr/>
          <p:nvPr/>
        </p:nvSpPr>
        <p:spPr>
          <a:xfrm>
            <a:off x="6355080" y="285292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59" name="Shape 57"/>
          <p:cNvSpPr/>
          <p:nvPr/>
        </p:nvSpPr>
        <p:spPr>
          <a:xfrm>
            <a:off x="11009376" y="297180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60" name="Text 58"/>
          <p:cNvSpPr/>
          <p:nvPr/>
        </p:nvSpPr>
        <p:spPr>
          <a:xfrm>
            <a:off x="11045952" y="304038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Q34</a:t>
            </a:r>
            <a:endParaRPr lang="en-US" sz="640" dirty="0"/>
          </a:p>
        </p:txBody>
      </p:sp>
      <p:sp>
        <p:nvSpPr>
          <p:cNvPr id="61" name="Text 59"/>
          <p:cNvSpPr/>
          <p:nvPr/>
        </p:nvSpPr>
        <p:spPr>
          <a:xfrm>
            <a:off x="6528816" y="305409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 flaky E2E test fails only in CI. How do you investigate?</a:t>
            </a:r>
            <a:endParaRPr lang="en-US" sz="790" dirty="0"/>
          </a:p>
        </p:txBody>
      </p:sp>
      <p:sp>
        <p:nvSpPr>
          <p:cNvPr id="62" name="Text 60"/>
          <p:cNvSpPr/>
          <p:nvPr/>
        </p:nvSpPr>
        <p:spPr>
          <a:xfrm>
            <a:off x="6528816" y="358444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63" name="Text 61"/>
          <p:cNvSpPr/>
          <p:nvPr/>
        </p:nvSpPr>
        <p:spPr>
          <a:xfrm>
            <a:off x="6528816" y="371246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unit/integration/E2E, mock server, visual tests, heap snapshots, traces, isolation</a:t>
            </a:r>
            <a:endParaRPr lang="en-US" sz="560" dirty="0"/>
          </a:p>
        </p:txBody>
      </p:sp>
      <p:sp>
        <p:nvSpPr>
          <p:cNvPr id="64" name="Text 62"/>
          <p:cNvSpPr/>
          <p:nvPr/>
        </p:nvSpPr>
        <p:spPr>
          <a:xfrm>
            <a:off x="6528816" y="397764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65" name="Text 63"/>
          <p:cNvSpPr/>
          <p:nvPr/>
        </p:nvSpPr>
        <p:spPr>
          <a:xfrm>
            <a:off x="6528816" y="410565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arbitrary sleeps or testing implementation details only</a:t>
            </a:r>
            <a:endParaRPr lang="en-US" sz="540" dirty="0"/>
          </a:p>
        </p:txBody>
      </p:sp>
      <p:sp>
        <p:nvSpPr>
          <p:cNvPr id="66" name="Shape 64"/>
          <p:cNvSpPr/>
          <p:nvPr/>
        </p:nvSpPr>
        <p:spPr>
          <a:xfrm>
            <a:off x="530352" y="454456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67" name="Shape 65"/>
          <p:cNvSpPr/>
          <p:nvPr/>
        </p:nvSpPr>
        <p:spPr>
          <a:xfrm>
            <a:off x="502920" y="44988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68" name="Shape 66"/>
          <p:cNvSpPr/>
          <p:nvPr/>
        </p:nvSpPr>
        <p:spPr>
          <a:xfrm>
            <a:off x="502920" y="449884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69" name="Shape 67"/>
          <p:cNvSpPr/>
          <p:nvPr/>
        </p:nvSpPr>
        <p:spPr>
          <a:xfrm>
            <a:off x="5157216" y="461772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70" name="Text 68"/>
          <p:cNvSpPr/>
          <p:nvPr/>
        </p:nvSpPr>
        <p:spPr>
          <a:xfrm>
            <a:off x="5193792" y="468630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Q35</a:t>
            </a:r>
            <a:endParaRPr lang="en-US" sz="640" dirty="0"/>
          </a:p>
        </p:txBody>
      </p:sp>
      <p:sp>
        <p:nvSpPr>
          <p:cNvPr id="71" name="Text 69"/>
          <p:cNvSpPr/>
          <p:nvPr/>
        </p:nvSpPr>
        <p:spPr>
          <a:xfrm>
            <a:off x="676656" y="470001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How do you catch visual regressions in a design system?</a:t>
            </a:r>
            <a:endParaRPr lang="en-US" sz="790" dirty="0"/>
          </a:p>
        </p:txBody>
      </p:sp>
      <p:sp>
        <p:nvSpPr>
          <p:cNvPr id="72" name="Text 70"/>
          <p:cNvSpPr/>
          <p:nvPr/>
        </p:nvSpPr>
        <p:spPr>
          <a:xfrm>
            <a:off x="676656" y="523036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73" name="Text 71"/>
          <p:cNvSpPr/>
          <p:nvPr/>
        </p:nvSpPr>
        <p:spPr>
          <a:xfrm>
            <a:off x="676656" y="535838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unit/integration/E2E, mock server, visual tests, heap snapshots, traces, isolation</a:t>
            </a:r>
            <a:endParaRPr lang="en-US" sz="560" dirty="0"/>
          </a:p>
        </p:txBody>
      </p:sp>
      <p:sp>
        <p:nvSpPr>
          <p:cNvPr id="74" name="Text 72"/>
          <p:cNvSpPr/>
          <p:nvPr/>
        </p:nvSpPr>
        <p:spPr>
          <a:xfrm>
            <a:off x="676656" y="562356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75" name="Text 73"/>
          <p:cNvSpPr/>
          <p:nvPr/>
        </p:nvSpPr>
        <p:spPr>
          <a:xfrm>
            <a:off x="676656" y="575157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arbitrary sleeps or testing implementation details only</a:t>
            </a:r>
            <a:endParaRPr lang="en-US" sz="540" dirty="0"/>
          </a:p>
        </p:txBody>
      </p:sp>
      <p:sp>
        <p:nvSpPr>
          <p:cNvPr id="76" name="Shape 74"/>
          <p:cNvSpPr/>
          <p:nvPr/>
        </p:nvSpPr>
        <p:spPr>
          <a:xfrm>
            <a:off x="6382512" y="454456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77" name="Shape 75"/>
          <p:cNvSpPr/>
          <p:nvPr/>
        </p:nvSpPr>
        <p:spPr>
          <a:xfrm>
            <a:off x="6355080" y="44988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78" name="Shape 76"/>
          <p:cNvSpPr/>
          <p:nvPr/>
        </p:nvSpPr>
        <p:spPr>
          <a:xfrm>
            <a:off x="6355080" y="449884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79" name="Shape 77"/>
          <p:cNvSpPr/>
          <p:nvPr/>
        </p:nvSpPr>
        <p:spPr>
          <a:xfrm>
            <a:off x="11009376" y="461772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80" name="Text 78"/>
          <p:cNvSpPr/>
          <p:nvPr/>
        </p:nvSpPr>
        <p:spPr>
          <a:xfrm>
            <a:off x="11045952" y="468630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Q36</a:t>
            </a:r>
            <a:endParaRPr lang="en-US" sz="640" dirty="0"/>
          </a:p>
        </p:txBody>
      </p:sp>
      <p:sp>
        <p:nvSpPr>
          <p:cNvPr id="81" name="Text 79"/>
          <p:cNvSpPr/>
          <p:nvPr/>
        </p:nvSpPr>
        <p:spPr>
          <a:xfrm>
            <a:off x="6528816" y="470001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How do you test browser storage and auth state safely?</a:t>
            </a:r>
            <a:endParaRPr lang="en-US" sz="790" dirty="0"/>
          </a:p>
        </p:txBody>
      </p:sp>
      <p:sp>
        <p:nvSpPr>
          <p:cNvPr id="82" name="Text 80"/>
          <p:cNvSpPr/>
          <p:nvPr/>
        </p:nvSpPr>
        <p:spPr>
          <a:xfrm>
            <a:off x="6528816" y="523036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83" name="Text 81"/>
          <p:cNvSpPr/>
          <p:nvPr/>
        </p:nvSpPr>
        <p:spPr>
          <a:xfrm>
            <a:off x="6528816" y="535838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unit/integration/E2E, mock server, visual tests, heap snapshots, traces, isolation</a:t>
            </a:r>
            <a:endParaRPr lang="en-US" sz="560" dirty="0"/>
          </a:p>
        </p:txBody>
      </p:sp>
      <p:sp>
        <p:nvSpPr>
          <p:cNvPr id="84" name="Text 82"/>
          <p:cNvSpPr/>
          <p:nvPr/>
        </p:nvSpPr>
        <p:spPr>
          <a:xfrm>
            <a:off x="6528816" y="562356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85" name="Text 83"/>
          <p:cNvSpPr/>
          <p:nvPr/>
        </p:nvSpPr>
        <p:spPr>
          <a:xfrm>
            <a:off x="6528816" y="575157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arbitrary sleeps or testing implementation details only</a:t>
            </a:r>
            <a:endParaRPr lang="en-US" sz="54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5F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14173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246888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352044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457200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56235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66751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772668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877824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982980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108813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119329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0" y="0"/>
            <a:ext cx="12191695" cy="45720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5120512" y="0"/>
            <a:ext cx="7071183" cy="45720"/>
          </a:xfrm>
          <a:prstGeom prst="rect">
            <a:avLst/>
          </a:prstGeom>
          <a:solidFill>
            <a:srgbClr val="8B5CF6"/>
          </a:solidFill>
          <a:ln w="12700">
            <a:solidFill>
              <a:srgbClr val="8B5CF6">
                <a:alpha val="0"/>
              </a:srgbClr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502920" y="301752"/>
            <a:ext cx="53949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FRONTEND DEVELOPER</a:t>
            </a:r>
            <a:endParaRPr lang="en-US" sz="750" dirty="0"/>
          </a:p>
        </p:txBody>
      </p:sp>
      <p:sp>
        <p:nvSpPr>
          <p:cNvPr id="17" name="Text 15"/>
          <p:cNvSpPr/>
          <p:nvPr/>
        </p:nvSpPr>
        <p:spPr>
          <a:xfrm>
            <a:off x="502920" y="502920"/>
            <a:ext cx="813816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APIs, Security &amp; System Design</a:t>
            </a:r>
            <a:endParaRPr lang="en-US" sz="2200" dirty="0"/>
          </a:p>
        </p:txBody>
      </p:sp>
      <p:sp>
        <p:nvSpPr>
          <p:cNvPr id="18" name="Text 16"/>
          <p:cNvSpPr/>
          <p:nvPr/>
        </p:nvSpPr>
        <p:spPr>
          <a:xfrm>
            <a:off x="502920" y="868680"/>
            <a:ext cx="77724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Frontend owns the user-facing edge of distributed systems.</a:t>
            </a:r>
            <a:endParaRPr lang="en-US" sz="860" dirty="0"/>
          </a:p>
        </p:txBody>
      </p:sp>
      <p:sp>
        <p:nvSpPr>
          <p:cNvPr id="19" name="Shape 17"/>
          <p:cNvSpPr/>
          <p:nvPr/>
        </p:nvSpPr>
        <p:spPr>
          <a:xfrm>
            <a:off x="8778240" y="411480"/>
            <a:ext cx="2834640" cy="530352"/>
          </a:xfrm>
          <a:prstGeom prst="roundRect">
            <a:avLst>
              <a:gd name="adj" fmla="val 1379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8942832" y="521208"/>
            <a:ext cx="8229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2563EB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Q37–Q42</a:t>
            </a:r>
            <a:endParaRPr lang="en-US" sz="900" dirty="0"/>
          </a:p>
        </p:txBody>
      </p:sp>
      <p:sp>
        <p:nvSpPr>
          <p:cNvPr id="21" name="Text 19"/>
          <p:cNvSpPr/>
          <p:nvPr/>
        </p:nvSpPr>
        <p:spPr>
          <a:xfrm>
            <a:off x="10195560" y="521208"/>
            <a:ext cx="11430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720" b="1" dirty="0">
                <a:solidFill>
                  <a:srgbClr val="0A10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12 WEEKS</a:t>
            </a:r>
            <a:endParaRPr lang="en-US" sz="720" dirty="0"/>
          </a:p>
        </p:txBody>
      </p:sp>
      <p:sp>
        <p:nvSpPr>
          <p:cNvPr id="22" name="Shape 20"/>
          <p:cNvSpPr/>
          <p:nvPr/>
        </p:nvSpPr>
        <p:spPr>
          <a:xfrm>
            <a:off x="502920" y="6446520"/>
            <a:ext cx="11201400" cy="0"/>
          </a:xfrm>
          <a:prstGeom prst="line">
            <a:avLst/>
          </a:prstGeom>
          <a:noFill/>
          <a:ln w="10160">
            <a:solidFill>
              <a:srgbClr val="D8E7FF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502920" y="6510528"/>
            <a:ext cx="67665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50" dirty="0">
                <a:solidFill>
                  <a:srgbClr val="6B789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PrepNPlaced • Top-company style scenarios • Not leaked/exact company material</a:t>
            </a:r>
            <a:endParaRPr lang="en-US" sz="650" dirty="0"/>
          </a:p>
        </p:txBody>
      </p:sp>
      <p:sp>
        <p:nvSpPr>
          <p:cNvPr id="24" name="Text 22"/>
          <p:cNvSpPr/>
          <p:nvPr/>
        </p:nvSpPr>
        <p:spPr>
          <a:xfrm>
            <a:off x="7498080" y="6510528"/>
            <a:ext cx="32918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650" dirty="0">
                <a:solidFill>
                  <a:srgbClr val="6B789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Frontend Developer</a:t>
            </a:r>
            <a:endParaRPr lang="en-US" sz="650" dirty="0"/>
          </a:p>
        </p:txBody>
      </p:sp>
      <p:sp>
        <p:nvSpPr>
          <p:cNvPr id="25" name="Text 23"/>
          <p:cNvSpPr/>
          <p:nvPr/>
        </p:nvSpPr>
        <p:spPr>
          <a:xfrm>
            <a:off x="10972800" y="6446520"/>
            <a:ext cx="685800" cy="320040"/>
          </a:xfrm>
          <a:prstGeom prst="rect">
            <a:avLst/>
          </a:prstGeom>
          <a:solidFill>
            <a:srgbClr val="071226"/>
          </a:solidFill>
          <a:ln>
            <a:solidFill>
              <a:srgbClr val="071226"/>
            </a:solidFill>
          </a:ln>
        </p:spPr>
        <p:txBody>
          <a:bodyPr wrap="square" lIns="254" tIns="254" rIns="254" bIns="254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08</a:t>
            </a:r>
            <a:endParaRPr lang="en-US" sz="900" dirty="0"/>
          </a:p>
        </p:txBody>
      </p:sp>
      <p:sp>
        <p:nvSpPr>
          <p:cNvPr id="26" name="Shape 24"/>
          <p:cNvSpPr/>
          <p:nvPr/>
        </p:nvSpPr>
        <p:spPr>
          <a:xfrm>
            <a:off x="530352" y="12527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27" name="Shape 25"/>
          <p:cNvSpPr/>
          <p:nvPr/>
        </p:nvSpPr>
        <p:spPr>
          <a:xfrm>
            <a:off x="502920" y="120700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28" name="Shape 26"/>
          <p:cNvSpPr/>
          <p:nvPr/>
        </p:nvSpPr>
        <p:spPr>
          <a:xfrm>
            <a:off x="502920" y="120700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29" name="Shape 27"/>
          <p:cNvSpPr/>
          <p:nvPr/>
        </p:nvSpPr>
        <p:spPr>
          <a:xfrm>
            <a:off x="5157216" y="132588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30" name="Text 28"/>
          <p:cNvSpPr/>
          <p:nvPr/>
        </p:nvSpPr>
        <p:spPr>
          <a:xfrm>
            <a:off x="5193792" y="139446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Q37</a:t>
            </a:r>
            <a:endParaRPr lang="en-US" sz="640" dirty="0"/>
          </a:p>
        </p:txBody>
      </p:sp>
      <p:sp>
        <p:nvSpPr>
          <p:cNvPr id="31" name="Text 29"/>
          <p:cNvSpPr/>
          <p:nvPr/>
        </p:nvSpPr>
        <p:spPr>
          <a:xfrm>
            <a:off x="676656" y="140817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Design a frontend architecture for a real-time notifications center.</a:t>
            </a:r>
            <a:endParaRPr lang="en-US" sz="790" dirty="0"/>
          </a:p>
        </p:txBody>
      </p:sp>
      <p:sp>
        <p:nvSpPr>
          <p:cNvPr id="32" name="Text 30"/>
          <p:cNvSpPr/>
          <p:nvPr/>
        </p:nvSpPr>
        <p:spPr>
          <a:xfrm>
            <a:off x="676656" y="193852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33" name="Text 31"/>
          <p:cNvSpPr/>
          <p:nvPr/>
        </p:nvSpPr>
        <p:spPr>
          <a:xfrm>
            <a:off x="676656" y="206654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websocket/SSE, auth tokens, file upload, API contracts, offline sync, permissions</a:t>
            </a:r>
            <a:endParaRPr lang="en-US" sz="560" dirty="0"/>
          </a:p>
        </p:txBody>
      </p:sp>
      <p:sp>
        <p:nvSpPr>
          <p:cNvPr id="34" name="Text 32"/>
          <p:cNvSpPr/>
          <p:nvPr/>
        </p:nvSpPr>
        <p:spPr>
          <a:xfrm>
            <a:off x="676656" y="233172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35" name="Text 33"/>
          <p:cNvSpPr/>
          <p:nvPr/>
        </p:nvSpPr>
        <p:spPr>
          <a:xfrm>
            <a:off x="676656" y="245973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hiding unauthorized buttons but still calling APIs</a:t>
            </a:r>
            <a:endParaRPr lang="en-US" sz="540" dirty="0"/>
          </a:p>
        </p:txBody>
      </p:sp>
      <p:sp>
        <p:nvSpPr>
          <p:cNvPr id="36" name="Shape 34"/>
          <p:cNvSpPr/>
          <p:nvPr/>
        </p:nvSpPr>
        <p:spPr>
          <a:xfrm>
            <a:off x="6382512" y="12527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37" name="Shape 35"/>
          <p:cNvSpPr/>
          <p:nvPr/>
        </p:nvSpPr>
        <p:spPr>
          <a:xfrm>
            <a:off x="6355080" y="120700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38" name="Shape 36"/>
          <p:cNvSpPr/>
          <p:nvPr/>
        </p:nvSpPr>
        <p:spPr>
          <a:xfrm>
            <a:off x="6355080" y="120700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39" name="Shape 37"/>
          <p:cNvSpPr/>
          <p:nvPr/>
        </p:nvSpPr>
        <p:spPr>
          <a:xfrm>
            <a:off x="11009376" y="132588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40" name="Text 38"/>
          <p:cNvSpPr/>
          <p:nvPr/>
        </p:nvSpPr>
        <p:spPr>
          <a:xfrm>
            <a:off x="11045952" y="139446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Q38</a:t>
            </a:r>
            <a:endParaRPr lang="en-US" sz="640" dirty="0"/>
          </a:p>
        </p:txBody>
      </p:sp>
      <p:sp>
        <p:nvSpPr>
          <p:cNvPr id="41" name="Text 39"/>
          <p:cNvSpPr/>
          <p:nvPr/>
        </p:nvSpPr>
        <p:spPr>
          <a:xfrm>
            <a:off x="6528816" y="140817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How do you handle authentication tokens in a browser app?</a:t>
            </a:r>
            <a:endParaRPr lang="en-US" sz="790" dirty="0"/>
          </a:p>
        </p:txBody>
      </p:sp>
      <p:sp>
        <p:nvSpPr>
          <p:cNvPr id="42" name="Text 40"/>
          <p:cNvSpPr/>
          <p:nvPr/>
        </p:nvSpPr>
        <p:spPr>
          <a:xfrm>
            <a:off x="6528816" y="193852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43" name="Text 41"/>
          <p:cNvSpPr/>
          <p:nvPr/>
        </p:nvSpPr>
        <p:spPr>
          <a:xfrm>
            <a:off x="6528816" y="206654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websocket/SSE, auth tokens, file upload, API contracts, offline sync, permissions</a:t>
            </a:r>
            <a:endParaRPr lang="en-US" sz="560" dirty="0"/>
          </a:p>
        </p:txBody>
      </p:sp>
      <p:sp>
        <p:nvSpPr>
          <p:cNvPr id="44" name="Text 42"/>
          <p:cNvSpPr/>
          <p:nvPr/>
        </p:nvSpPr>
        <p:spPr>
          <a:xfrm>
            <a:off x="6528816" y="233172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45" name="Text 43"/>
          <p:cNvSpPr/>
          <p:nvPr/>
        </p:nvSpPr>
        <p:spPr>
          <a:xfrm>
            <a:off x="6528816" y="245973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hiding unauthorized buttons but still calling APIs</a:t>
            </a:r>
            <a:endParaRPr lang="en-US" sz="540" dirty="0"/>
          </a:p>
        </p:txBody>
      </p:sp>
      <p:sp>
        <p:nvSpPr>
          <p:cNvPr id="46" name="Shape 44"/>
          <p:cNvSpPr/>
          <p:nvPr/>
        </p:nvSpPr>
        <p:spPr>
          <a:xfrm>
            <a:off x="530352" y="28986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47" name="Shape 45"/>
          <p:cNvSpPr/>
          <p:nvPr/>
        </p:nvSpPr>
        <p:spPr>
          <a:xfrm>
            <a:off x="502920" y="28529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48" name="Shape 46"/>
          <p:cNvSpPr/>
          <p:nvPr/>
        </p:nvSpPr>
        <p:spPr>
          <a:xfrm>
            <a:off x="502920" y="285292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49" name="Shape 47"/>
          <p:cNvSpPr/>
          <p:nvPr/>
        </p:nvSpPr>
        <p:spPr>
          <a:xfrm>
            <a:off x="5157216" y="297180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50" name="Text 48"/>
          <p:cNvSpPr/>
          <p:nvPr/>
        </p:nvSpPr>
        <p:spPr>
          <a:xfrm>
            <a:off x="5193792" y="304038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Q39</a:t>
            </a:r>
            <a:endParaRPr lang="en-US" sz="640" dirty="0"/>
          </a:p>
        </p:txBody>
      </p:sp>
      <p:sp>
        <p:nvSpPr>
          <p:cNvPr id="51" name="Text 49"/>
          <p:cNvSpPr/>
          <p:nvPr/>
        </p:nvSpPr>
        <p:spPr>
          <a:xfrm>
            <a:off x="676656" y="305409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Design a file upload UI with progress, retry and virus-scan status.</a:t>
            </a:r>
            <a:endParaRPr lang="en-US" sz="790" dirty="0"/>
          </a:p>
        </p:txBody>
      </p:sp>
      <p:sp>
        <p:nvSpPr>
          <p:cNvPr id="52" name="Text 50"/>
          <p:cNvSpPr/>
          <p:nvPr/>
        </p:nvSpPr>
        <p:spPr>
          <a:xfrm>
            <a:off x="676656" y="358444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53" name="Text 51"/>
          <p:cNvSpPr/>
          <p:nvPr/>
        </p:nvSpPr>
        <p:spPr>
          <a:xfrm>
            <a:off x="676656" y="371246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websocket/SSE, auth tokens, file upload, API contracts, offline sync, permissions</a:t>
            </a:r>
            <a:endParaRPr lang="en-US" sz="560" dirty="0"/>
          </a:p>
        </p:txBody>
      </p:sp>
      <p:sp>
        <p:nvSpPr>
          <p:cNvPr id="54" name="Text 52"/>
          <p:cNvSpPr/>
          <p:nvPr/>
        </p:nvSpPr>
        <p:spPr>
          <a:xfrm>
            <a:off x="676656" y="397764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55" name="Text 53"/>
          <p:cNvSpPr/>
          <p:nvPr/>
        </p:nvSpPr>
        <p:spPr>
          <a:xfrm>
            <a:off x="676656" y="410565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hiding unauthorized buttons but still calling APIs</a:t>
            </a:r>
            <a:endParaRPr lang="en-US" sz="540" dirty="0"/>
          </a:p>
        </p:txBody>
      </p:sp>
      <p:sp>
        <p:nvSpPr>
          <p:cNvPr id="56" name="Shape 54"/>
          <p:cNvSpPr/>
          <p:nvPr/>
        </p:nvSpPr>
        <p:spPr>
          <a:xfrm>
            <a:off x="6382512" y="28986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57" name="Shape 55"/>
          <p:cNvSpPr/>
          <p:nvPr/>
        </p:nvSpPr>
        <p:spPr>
          <a:xfrm>
            <a:off x="6355080" y="28529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58" name="Shape 56"/>
          <p:cNvSpPr/>
          <p:nvPr/>
        </p:nvSpPr>
        <p:spPr>
          <a:xfrm>
            <a:off x="6355080" y="285292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59" name="Shape 57"/>
          <p:cNvSpPr/>
          <p:nvPr/>
        </p:nvSpPr>
        <p:spPr>
          <a:xfrm>
            <a:off x="11009376" y="297180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60" name="Text 58"/>
          <p:cNvSpPr/>
          <p:nvPr/>
        </p:nvSpPr>
        <p:spPr>
          <a:xfrm>
            <a:off x="11045952" y="304038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Q40</a:t>
            </a:r>
            <a:endParaRPr lang="en-US" sz="640" dirty="0"/>
          </a:p>
        </p:txBody>
      </p:sp>
      <p:sp>
        <p:nvSpPr>
          <p:cNvPr id="61" name="Text 59"/>
          <p:cNvSpPr/>
          <p:nvPr/>
        </p:nvSpPr>
        <p:spPr>
          <a:xfrm>
            <a:off x="6528816" y="305409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How do you handle API schema changes that could break the frontend?</a:t>
            </a:r>
            <a:endParaRPr lang="en-US" sz="790" dirty="0"/>
          </a:p>
        </p:txBody>
      </p:sp>
      <p:sp>
        <p:nvSpPr>
          <p:cNvPr id="62" name="Text 60"/>
          <p:cNvSpPr/>
          <p:nvPr/>
        </p:nvSpPr>
        <p:spPr>
          <a:xfrm>
            <a:off x="6528816" y="358444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63" name="Text 61"/>
          <p:cNvSpPr/>
          <p:nvPr/>
        </p:nvSpPr>
        <p:spPr>
          <a:xfrm>
            <a:off x="6528816" y="371246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websocket/SSE, auth tokens, file upload, API contracts, offline sync, permissions</a:t>
            </a:r>
            <a:endParaRPr lang="en-US" sz="560" dirty="0"/>
          </a:p>
        </p:txBody>
      </p:sp>
      <p:sp>
        <p:nvSpPr>
          <p:cNvPr id="64" name="Text 62"/>
          <p:cNvSpPr/>
          <p:nvPr/>
        </p:nvSpPr>
        <p:spPr>
          <a:xfrm>
            <a:off x="6528816" y="397764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65" name="Text 63"/>
          <p:cNvSpPr/>
          <p:nvPr/>
        </p:nvSpPr>
        <p:spPr>
          <a:xfrm>
            <a:off x="6528816" y="410565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hiding unauthorized buttons but still calling APIs</a:t>
            </a:r>
            <a:endParaRPr lang="en-US" sz="540" dirty="0"/>
          </a:p>
        </p:txBody>
      </p:sp>
      <p:sp>
        <p:nvSpPr>
          <p:cNvPr id="66" name="Shape 64"/>
          <p:cNvSpPr/>
          <p:nvPr/>
        </p:nvSpPr>
        <p:spPr>
          <a:xfrm>
            <a:off x="530352" y="454456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67" name="Shape 65"/>
          <p:cNvSpPr/>
          <p:nvPr/>
        </p:nvSpPr>
        <p:spPr>
          <a:xfrm>
            <a:off x="502920" y="44988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68" name="Shape 66"/>
          <p:cNvSpPr/>
          <p:nvPr/>
        </p:nvSpPr>
        <p:spPr>
          <a:xfrm>
            <a:off x="502920" y="449884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69" name="Shape 67"/>
          <p:cNvSpPr/>
          <p:nvPr/>
        </p:nvSpPr>
        <p:spPr>
          <a:xfrm>
            <a:off x="5157216" y="461772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70" name="Text 68"/>
          <p:cNvSpPr/>
          <p:nvPr/>
        </p:nvSpPr>
        <p:spPr>
          <a:xfrm>
            <a:off x="5193792" y="468630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Q41</a:t>
            </a:r>
            <a:endParaRPr lang="en-US" sz="640" dirty="0"/>
          </a:p>
        </p:txBody>
      </p:sp>
      <p:sp>
        <p:nvSpPr>
          <p:cNvPr id="71" name="Text 69"/>
          <p:cNvSpPr/>
          <p:nvPr/>
        </p:nvSpPr>
        <p:spPr>
          <a:xfrm>
            <a:off x="676656" y="470001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How do you implement offline-first behavior for a task app?</a:t>
            </a:r>
            <a:endParaRPr lang="en-US" sz="790" dirty="0"/>
          </a:p>
        </p:txBody>
      </p:sp>
      <p:sp>
        <p:nvSpPr>
          <p:cNvPr id="72" name="Text 70"/>
          <p:cNvSpPr/>
          <p:nvPr/>
        </p:nvSpPr>
        <p:spPr>
          <a:xfrm>
            <a:off x="676656" y="523036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73" name="Text 71"/>
          <p:cNvSpPr/>
          <p:nvPr/>
        </p:nvSpPr>
        <p:spPr>
          <a:xfrm>
            <a:off x="676656" y="535838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websocket/SSE, auth tokens, file upload, API contracts, offline sync, permissions</a:t>
            </a:r>
            <a:endParaRPr lang="en-US" sz="560" dirty="0"/>
          </a:p>
        </p:txBody>
      </p:sp>
      <p:sp>
        <p:nvSpPr>
          <p:cNvPr id="74" name="Text 72"/>
          <p:cNvSpPr/>
          <p:nvPr/>
        </p:nvSpPr>
        <p:spPr>
          <a:xfrm>
            <a:off x="676656" y="562356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75" name="Text 73"/>
          <p:cNvSpPr/>
          <p:nvPr/>
        </p:nvSpPr>
        <p:spPr>
          <a:xfrm>
            <a:off x="676656" y="575157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hiding unauthorized buttons but still calling APIs</a:t>
            </a:r>
            <a:endParaRPr lang="en-US" sz="540" dirty="0"/>
          </a:p>
        </p:txBody>
      </p:sp>
      <p:sp>
        <p:nvSpPr>
          <p:cNvPr id="76" name="Shape 74"/>
          <p:cNvSpPr/>
          <p:nvPr/>
        </p:nvSpPr>
        <p:spPr>
          <a:xfrm>
            <a:off x="6382512" y="454456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77" name="Shape 75"/>
          <p:cNvSpPr/>
          <p:nvPr/>
        </p:nvSpPr>
        <p:spPr>
          <a:xfrm>
            <a:off x="6355080" y="44988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78" name="Shape 76"/>
          <p:cNvSpPr/>
          <p:nvPr/>
        </p:nvSpPr>
        <p:spPr>
          <a:xfrm>
            <a:off x="6355080" y="449884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79" name="Shape 77"/>
          <p:cNvSpPr/>
          <p:nvPr/>
        </p:nvSpPr>
        <p:spPr>
          <a:xfrm>
            <a:off x="11009376" y="461772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80" name="Text 78"/>
          <p:cNvSpPr/>
          <p:nvPr/>
        </p:nvSpPr>
        <p:spPr>
          <a:xfrm>
            <a:off x="11045952" y="468630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Q42</a:t>
            </a:r>
            <a:endParaRPr lang="en-US" sz="640" dirty="0"/>
          </a:p>
        </p:txBody>
      </p:sp>
      <p:sp>
        <p:nvSpPr>
          <p:cNvPr id="81" name="Text 79"/>
          <p:cNvSpPr/>
          <p:nvPr/>
        </p:nvSpPr>
        <p:spPr>
          <a:xfrm>
            <a:off x="6528816" y="470001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Design a multi-tenant admin dashboard frontend.</a:t>
            </a:r>
            <a:endParaRPr lang="en-US" sz="790" dirty="0"/>
          </a:p>
        </p:txBody>
      </p:sp>
      <p:sp>
        <p:nvSpPr>
          <p:cNvPr id="82" name="Text 80"/>
          <p:cNvSpPr/>
          <p:nvPr/>
        </p:nvSpPr>
        <p:spPr>
          <a:xfrm>
            <a:off x="6528816" y="523036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83" name="Text 81"/>
          <p:cNvSpPr/>
          <p:nvPr/>
        </p:nvSpPr>
        <p:spPr>
          <a:xfrm>
            <a:off x="6528816" y="535838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websocket/SSE, auth tokens, file upload, API contracts, offline sync, permissions</a:t>
            </a:r>
            <a:endParaRPr lang="en-US" sz="560" dirty="0"/>
          </a:p>
        </p:txBody>
      </p:sp>
      <p:sp>
        <p:nvSpPr>
          <p:cNvPr id="84" name="Text 82"/>
          <p:cNvSpPr/>
          <p:nvPr/>
        </p:nvSpPr>
        <p:spPr>
          <a:xfrm>
            <a:off x="6528816" y="562356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85" name="Text 83"/>
          <p:cNvSpPr/>
          <p:nvPr/>
        </p:nvSpPr>
        <p:spPr>
          <a:xfrm>
            <a:off x="6528816" y="575157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hiding unauthorized buttons but still calling APIs</a:t>
            </a:r>
            <a:endParaRPr lang="en-US" sz="54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5F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14173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246888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352044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457200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56235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66751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772668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877824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982980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108813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119329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0" y="0"/>
            <a:ext cx="12191695" cy="45720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5120512" y="0"/>
            <a:ext cx="7071183" cy="45720"/>
          </a:xfrm>
          <a:prstGeom prst="rect">
            <a:avLst/>
          </a:prstGeom>
          <a:solidFill>
            <a:srgbClr val="8B5CF6"/>
          </a:solidFill>
          <a:ln w="12700">
            <a:solidFill>
              <a:srgbClr val="8B5CF6">
                <a:alpha val="0"/>
              </a:srgbClr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502920" y="301752"/>
            <a:ext cx="53949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FRONTEND DEVELOPER</a:t>
            </a:r>
            <a:endParaRPr lang="en-US" sz="750" dirty="0"/>
          </a:p>
        </p:txBody>
      </p:sp>
      <p:sp>
        <p:nvSpPr>
          <p:cNvPr id="17" name="Text 15"/>
          <p:cNvSpPr/>
          <p:nvPr/>
        </p:nvSpPr>
        <p:spPr>
          <a:xfrm>
            <a:off x="502920" y="502920"/>
            <a:ext cx="813816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Real Frontend Case Rounds</a:t>
            </a:r>
            <a:endParaRPr lang="en-US" sz="2200" dirty="0"/>
          </a:p>
        </p:txBody>
      </p:sp>
      <p:sp>
        <p:nvSpPr>
          <p:cNvPr id="18" name="Text 16"/>
          <p:cNvSpPr/>
          <p:nvPr/>
        </p:nvSpPr>
        <p:spPr>
          <a:xfrm>
            <a:off x="502920" y="868680"/>
            <a:ext cx="77724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Product-company scenarios with tradeoffs.</a:t>
            </a:r>
            <a:endParaRPr lang="en-US" sz="860" dirty="0"/>
          </a:p>
        </p:txBody>
      </p:sp>
      <p:sp>
        <p:nvSpPr>
          <p:cNvPr id="19" name="Shape 17"/>
          <p:cNvSpPr/>
          <p:nvPr/>
        </p:nvSpPr>
        <p:spPr>
          <a:xfrm>
            <a:off x="8778240" y="411480"/>
            <a:ext cx="2834640" cy="530352"/>
          </a:xfrm>
          <a:prstGeom prst="roundRect">
            <a:avLst>
              <a:gd name="adj" fmla="val 1379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8942832" y="521208"/>
            <a:ext cx="8229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2563EB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Q43–Q48</a:t>
            </a:r>
            <a:endParaRPr lang="en-US" sz="900" dirty="0"/>
          </a:p>
        </p:txBody>
      </p:sp>
      <p:sp>
        <p:nvSpPr>
          <p:cNvPr id="21" name="Text 19"/>
          <p:cNvSpPr/>
          <p:nvPr/>
        </p:nvSpPr>
        <p:spPr>
          <a:xfrm>
            <a:off x="10195560" y="521208"/>
            <a:ext cx="11430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720" b="1" dirty="0">
                <a:solidFill>
                  <a:srgbClr val="0A10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12 WEEKS</a:t>
            </a:r>
            <a:endParaRPr lang="en-US" sz="720" dirty="0"/>
          </a:p>
        </p:txBody>
      </p:sp>
      <p:sp>
        <p:nvSpPr>
          <p:cNvPr id="22" name="Shape 20"/>
          <p:cNvSpPr/>
          <p:nvPr/>
        </p:nvSpPr>
        <p:spPr>
          <a:xfrm>
            <a:off x="502920" y="6446520"/>
            <a:ext cx="11201400" cy="0"/>
          </a:xfrm>
          <a:prstGeom prst="line">
            <a:avLst/>
          </a:prstGeom>
          <a:noFill/>
          <a:ln w="10160">
            <a:solidFill>
              <a:srgbClr val="D8E7FF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502920" y="6510528"/>
            <a:ext cx="67665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50" dirty="0">
                <a:solidFill>
                  <a:srgbClr val="6B789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PrepNPlaced • Top-company style scenarios • Not leaked/exact company material</a:t>
            </a:r>
            <a:endParaRPr lang="en-US" sz="650" dirty="0"/>
          </a:p>
        </p:txBody>
      </p:sp>
      <p:sp>
        <p:nvSpPr>
          <p:cNvPr id="24" name="Text 22"/>
          <p:cNvSpPr/>
          <p:nvPr/>
        </p:nvSpPr>
        <p:spPr>
          <a:xfrm>
            <a:off x="7498080" y="6510528"/>
            <a:ext cx="32918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650" dirty="0">
                <a:solidFill>
                  <a:srgbClr val="6B789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Frontend Developer</a:t>
            </a:r>
            <a:endParaRPr lang="en-US" sz="650" dirty="0"/>
          </a:p>
        </p:txBody>
      </p:sp>
      <p:sp>
        <p:nvSpPr>
          <p:cNvPr id="25" name="Text 23"/>
          <p:cNvSpPr/>
          <p:nvPr/>
        </p:nvSpPr>
        <p:spPr>
          <a:xfrm>
            <a:off x="10972800" y="6446520"/>
            <a:ext cx="685800" cy="320040"/>
          </a:xfrm>
          <a:prstGeom prst="rect">
            <a:avLst/>
          </a:prstGeom>
          <a:solidFill>
            <a:srgbClr val="071226"/>
          </a:solidFill>
          <a:ln>
            <a:solidFill>
              <a:srgbClr val="071226"/>
            </a:solidFill>
          </a:ln>
        </p:spPr>
        <p:txBody>
          <a:bodyPr wrap="square" lIns="254" tIns="254" rIns="254" bIns="254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09</a:t>
            </a:r>
            <a:endParaRPr lang="en-US" sz="900" dirty="0"/>
          </a:p>
        </p:txBody>
      </p:sp>
      <p:sp>
        <p:nvSpPr>
          <p:cNvPr id="26" name="Shape 24"/>
          <p:cNvSpPr/>
          <p:nvPr/>
        </p:nvSpPr>
        <p:spPr>
          <a:xfrm>
            <a:off x="530352" y="12527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27" name="Shape 25"/>
          <p:cNvSpPr/>
          <p:nvPr/>
        </p:nvSpPr>
        <p:spPr>
          <a:xfrm>
            <a:off x="502920" y="120700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28" name="Shape 26"/>
          <p:cNvSpPr/>
          <p:nvPr/>
        </p:nvSpPr>
        <p:spPr>
          <a:xfrm>
            <a:off x="502920" y="120700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29" name="Shape 27"/>
          <p:cNvSpPr/>
          <p:nvPr/>
        </p:nvSpPr>
        <p:spPr>
          <a:xfrm>
            <a:off x="5157216" y="132588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30" name="Text 28"/>
          <p:cNvSpPr/>
          <p:nvPr/>
        </p:nvSpPr>
        <p:spPr>
          <a:xfrm>
            <a:off x="5193792" y="139446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Q43</a:t>
            </a:r>
            <a:endParaRPr lang="en-US" sz="640" dirty="0"/>
          </a:p>
        </p:txBody>
      </p:sp>
      <p:sp>
        <p:nvSpPr>
          <p:cNvPr id="31" name="Text 29"/>
          <p:cNvSpPr/>
          <p:nvPr/>
        </p:nvSpPr>
        <p:spPr>
          <a:xfrm>
            <a:off x="676656" y="140817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Build a virtualized table with sorting, filtering and selectable rows. What design choices matter?</a:t>
            </a:r>
            <a:endParaRPr lang="en-US" sz="790" dirty="0"/>
          </a:p>
        </p:txBody>
      </p:sp>
      <p:sp>
        <p:nvSpPr>
          <p:cNvPr id="32" name="Text 30"/>
          <p:cNvSpPr/>
          <p:nvPr/>
        </p:nvSpPr>
        <p:spPr>
          <a:xfrm>
            <a:off x="676656" y="193852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33" name="Text 31"/>
          <p:cNvSpPr/>
          <p:nvPr/>
        </p:nvSpPr>
        <p:spPr>
          <a:xfrm>
            <a:off x="676656" y="206654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state model, UX states, performance budget, accessibility, API integration, metrics</a:t>
            </a:r>
            <a:endParaRPr lang="en-US" sz="560" dirty="0"/>
          </a:p>
        </p:txBody>
      </p:sp>
      <p:sp>
        <p:nvSpPr>
          <p:cNvPr id="34" name="Text 32"/>
          <p:cNvSpPr/>
          <p:nvPr/>
        </p:nvSpPr>
        <p:spPr>
          <a:xfrm>
            <a:off x="676656" y="233172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35" name="Text 33"/>
          <p:cNvSpPr/>
          <p:nvPr/>
        </p:nvSpPr>
        <p:spPr>
          <a:xfrm>
            <a:off x="676656" y="245973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showing only screenshots without engineering choices</a:t>
            </a:r>
            <a:endParaRPr lang="en-US" sz="540" dirty="0"/>
          </a:p>
        </p:txBody>
      </p:sp>
      <p:sp>
        <p:nvSpPr>
          <p:cNvPr id="36" name="Shape 34"/>
          <p:cNvSpPr/>
          <p:nvPr/>
        </p:nvSpPr>
        <p:spPr>
          <a:xfrm>
            <a:off x="6382512" y="12527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37" name="Shape 35"/>
          <p:cNvSpPr/>
          <p:nvPr/>
        </p:nvSpPr>
        <p:spPr>
          <a:xfrm>
            <a:off x="6355080" y="120700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38" name="Shape 36"/>
          <p:cNvSpPr/>
          <p:nvPr/>
        </p:nvSpPr>
        <p:spPr>
          <a:xfrm>
            <a:off x="6355080" y="120700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39" name="Shape 37"/>
          <p:cNvSpPr/>
          <p:nvPr/>
        </p:nvSpPr>
        <p:spPr>
          <a:xfrm>
            <a:off x="11009376" y="132588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40" name="Text 38"/>
          <p:cNvSpPr/>
          <p:nvPr/>
        </p:nvSpPr>
        <p:spPr>
          <a:xfrm>
            <a:off x="11045952" y="139446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Q44</a:t>
            </a:r>
            <a:endParaRPr lang="en-US" sz="640" dirty="0"/>
          </a:p>
        </p:txBody>
      </p:sp>
      <p:sp>
        <p:nvSpPr>
          <p:cNvPr id="41" name="Text 39"/>
          <p:cNvSpPr/>
          <p:nvPr/>
        </p:nvSpPr>
        <p:spPr>
          <a:xfrm>
            <a:off x="6528816" y="140817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Design a checkout page that is fast, accessible and resilient to payment API failures.</a:t>
            </a:r>
            <a:endParaRPr lang="en-US" sz="790" dirty="0"/>
          </a:p>
        </p:txBody>
      </p:sp>
      <p:sp>
        <p:nvSpPr>
          <p:cNvPr id="42" name="Text 40"/>
          <p:cNvSpPr/>
          <p:nvPr/>
        </p:nvSpPr>
        <p:spPr>
          <a:xfrm>
            <a:off x="6528816" y="193852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43" name="Text 41"/>
          <p:cNvSpPr/>
          <p:nvPr/>
        </p:nvSpPr>
        <p:spPr>
          <a:xfrm>
            <a:off x="6528816" y="206654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state model, UX states, performance budget, accessibility, API integration, metrics</a:t>
            </a:r>
            <a:endParaRPr lang="en-US" sz="560" dirty="0"/>
          </a:p>
        </p:txBody>
      </p:sp>
      <p:sp>
        <p:nvSpPr>
          <p:cNvPr id="44" name="Text 42"/>
          <p:cNvSpPr/>
          <p:nvPr/>
        </p:nvSpPr>
        <p:spPr>
          <a:xfrm>
            <a:off x="6528816" y="233172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45" name="Text 43"/>
          <p:cNvSpPr/>
          <p:nvPr/>
        </p:nvSpPr>
        <p:spPr>
          <a:xfrm>
            <a:off x="6528816" y="245973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showing only screenshots without engineering choices</a:t>
            </a:r>
            <a:endParaRPr lang="en-US" sz="540" dirty="0"/>
          </a:p>
        </p:txBody>
      </p:sp>
      <p:sp>
        <p:nvSpPr>
          <p:cNvPr id="46" name="Shape 44"/>
          <p:cNvSpPr/>
          <p:nvPr/>
        </p:nvSpPr>
        <p:spPr>
          <a:xfrm>
            <a:off x="530352" y="28986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47" name="Shape 45"/>
          <p:cNvSpPr/>
          <p:nvPr/>
        </p:nvSpPr>
        <p:spPr>
          <a:xfrm>
            <a:off x="502920" y="28529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48" name="Shape 46"/>
          <p:cNvSpPr/>
          <p:nvPr/>
        </p:nvSpPr>
        <p:spPr>
          <a:xfrm>
            <a:off x="502920" y="285292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49" name="Shape 47"/>
          <p:cNvSpPr/>
          <p:nvPr/>
        </p:nvSpPr>
        <p:spPr>
          <a:xfrm>
            <a:off x="5157216" y="297180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50" name="Text 48"/>
          <p:cNvSpPr/>
          <p:nvPr/>
        </p:nvSpPr>
        <p:spPr>
          <a:xfrm>
            <a:off x="5193792" y="304038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Q45</a:t>
            </a:r>
            <a:endParaRPr lang="en-US" sz="640" dirty="0"/>
          </a:p>
        </p:txBody>
      </p:sp>
      <p:sp>
        <p:nvSpPr>
          <p:cNvPr id="51" name="Text 49"/>
          <p:cNvSpPr/>
          <p:nvPr/>
        </p:nvSpPr>
        <p:spPr>
          <a:xfrm>
            <a:off x="676656" y="305409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Design a collaborative document editor UI at a high level.</a:t>
            </a:r>
            <a:endParaRPr lang="en-US" sz="790" dirty="0"/>
          </a:p>
        </p:txBody>
      </p:sp>
      <p:sp>
        <p:nvSpPr>
          <p:cNvPr id="52" name="Text 50"/>
          <p:cNvSpPr/>
          <p:nvPr/>
        </p:nvSpPr>
        <p:spPr>
          <a:xfrm>
            <a:off x="676656" y="358444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53" name="Text 51"/>
          <p:cNvSpPr/>
          <p:nvPr/>
        </p:nvSpPr>
        <p:spPr>
          <a:xfrm>
            <a:off x="676656" y="371246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state model, UX states, performance budget, accessibility, API integration, metrics</a:t>
            </a:r>
            <a:endParaRPr lang="en-US" sz="560" dirty="0"/>
          </a:p>
        </p:txBody>
      </p:sp>
      <p:sp>
        <p:nvSpPr>
          <p:cNvPr id="54" name="Text 52"/>
          <p:cNvSpPr/>
          <p:nvPr/>
        </p:nvSpPr>
        <p:spPr>
          <a:xfrm>
            <a:off x="676656" y="397764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55" name="Text 53"/>
          <p:cNvSpPr/>
          <p:nvPr/>
        </p:nvSpPr>
        <p:spPr>
          <a:xfrm>
            <a:off x="676656" y="410565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showing only screenshots without engineering choices</a:t>
            </a:r>
            <a:endParaRPr lang="en-US" sz="540" dirty="0"/>
          </a:p>
        </p:txBody>
      </p:sp>
      <p:sp>
        <p:nvSpPr>
          <p:cNvPr id="56" name="Shape 54"/>
          <p:cNvSpPr/>
          <p:nvPr/>
        </p:nvSpPr>
        <p:spPr>
          <a:xfrm>
            <a:off x="6382512" y="28986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57" name="Shape 55"/>
          <p:cNvSpPr/>
          <p:nvPr/>
        </p:nvSpPr>
        <p:spPr>
          <a:xfrm>
            <a:off x="6355080" y="28529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58" name="Shape 56"/>
          <p:cNvSpPr/>
          <p:nvPr/>
        </p:nvSpPr>
        <p:spPr>
          <a:xfrm>
            <a:off x="6355080" y="285292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59" name="Shape 57"/>
          <p:cNvSpPr/>
          <p:nvPr/>
        </p:nvSpPr>
        <p:spPr>
          <a:xfrm>
            <a:off x="11009376" y="297180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60" name="Text 58"/>
          <p:cNvSpPr/>
          <p:nvPr/>
        </p:nvSpPr>
        <p:spPr>
          <a:xfrm>
            <a:off x="11045952" y="304038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Q46</a:t>
            </a:r>
            <a:endParaRPr lang="en-US" sz="640" dirty="0"/>
          </a:p>
        </p:txBody>
      </p:sp>
      <p:sp>
        <p:nvSpPr>
          <p:cNvPr id="61" name="Text 59"/>
          <p:cNvSpPr/>
          <p:nvPr/>
        </p:nvSpPr>
        <p:spPr>
          <a:xfrm>
            <a:off x="6528816" y="305409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Improve an existing slow dashboard without a rewrite. What is your plan?</a:t>
            </a:r>
            <a:endParaRPr lang="en-US" sz="790" dirty="0"/>
          </a:p>
        </p:txBody>
      </p:sp>
      <p:sp>
        <p:nvSpPr>
          <p:cNvPr id="62" name="Text 60"/>
          <p:cNvSpPr/>
          <p:nvPr/>
        </p:nvSpPr>
        <p:spPr>
          <a:xfrm>
            <a:off x="6528816" y="358444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63" name="Text 61"/>
          <p:cNvSpPr/>
          <p:nvPr/>
        </p:nvSpPr>
        <p:spPr>
          <a:xfrm>
            <a:off x="6528816" y="371246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state model, UX states, performance budget, accessibility, API integration, metrics</a:t>
            </a:r>
            <a:endParaRPr lang="en-US" sz="560" dirty="0"/>
          </a:p>
        </p:txBody>
      </p:sp>
      <p:sp>
        <p:nvSpPr>
          <p:cNvPr id="64" name="Text 62"/>
          <p:cNvSpPr/>
          <p:nvPr/>
        </p:nvSpPr>
        <p:spPr>
          <a:xfrm>
            <a:off x="6528816" y="397764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65" name="Text 63"/>
          <p:cNvSpPr/>
          <p:nvPr/>
        </p:nvSpPr>
        <p:spPr>
          <a:xfrm>
            <a:off x="6528816" y="410565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showing only screenshots without engineering choices</a:t>
            </a:r>
            <a:endParaRPr lang="en-US" sz="540" dirty="0"/>
          </a:p>
        </p:txBody>
      </p:sp>
      <p:sp>
        <p:nvSpPr>
          <p:cNvPr id="66" name="Shape 64"/>
          <p:cNvSpPr/>
          <p:nvPr/>
        </p:nvSpPr>
        <p:spPr>
          <a:xfrm>
            <a:off x="530352" y="454456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67" name="Shape 65"/>
          <p:cNvSpPr/>
          <p:nvPr/>
        </p:nvSpPr>
        <p:spPr>
          <a:xfrm>
            <a:off x="502920" y="44988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68" name="Shape 66"/>
          <p:cNvSpPr/>
          <p:nvPr/>
        </p:nvSpPr>
        <p:spPr>
          <a:xfrm>
            <a:off x="502920" y="449884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69" name="Shape 67"/>
          <p:cNvSpPr/>
          <p:nvPr/>
        </p:nvSpPr>
        <p:spPr>
          <a:xfrm>
            <a:off x="5157216" y="461772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70" name="Text 68"/>
          <p:cNvSpPr/>
          <p:nvPr/>
        </p:nvSpPr>
        <p:spPr>
          <a:xfrm>
            <a:off x="5193792" y="468630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Q47</a:t>
            </a:r>
            <a:endParaRPr lang="en-US" sz="640" dirty="0"/>
          </a:p>
        </p:txBody>
      </p:sp>
      <p:sp>
        <p:nvSpPr>
          <p:cNvPr id="71" name="Text 69"/>
          <p:cNvSpPr/>
          <p:nvPr/>
        </p:nvSpPr>
        <p:spPr>
          <a:xfrm>
            <a:off x="676656" y="470001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Design a reusable component library for a fast-growing product team.</a:t>
            </a:r>
            <a:endParaRPr lang="en-US" sz="790" dirty="0"/>
          </a:p>
        </p:txBody>
      </p:sp>
      <p:sp>
        <p:nvSpPr>
          <p:cNvPr id="72" name="Text 70"/>
          <p:cNvSpPr/>
          <p:nvPr/>
        </p:nvSpPr>
        <p:spPr>
          <a:xfrm>
            <a:off x="676656" y="523036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73" name="Text 71"/>
          <p:cNvSpPr/>
          <p:nvPr/>
        </p:nvSpPr>
        <p:spPr>
          <a:xfrm>
            <a:off x="676656" y="535838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state model, UX states, performance budget, accessibility, API integration, metrics</a:t>
            </a:r>
            <a:endParaRPr lang="en-US" sz="560" dirty="0"/>
          </a:p>
        </p:txBody>
      </p:sp>
      <p:sp>
        <p:nvSpPr>
          <p:cNvPr id="74" name="Text 72"/>
          <p:cNvSpPr/>
          <p:nvPr/>
        </p:nvSpPr>
        <p:spPr>
          <a:xfrm>
            <a:off x="676656" y="562356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75" name="Text 73"/>
          <p:cNvSpPr/>
          <p:nvPr/>
        </p:nvSpPr>
        <p:spPr>
          <a:xfrm>
            <a:off x="676656" y="575157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showing only screenshots without engineering choices</a:t>
            </a:r>
            <a:endParaRPr lang="en-US" sz="540" dirty="0"/>
          </a:p>
        </p:txBody>
      </p:sp>
      <p:sp>
        <p:nvSpPr>
          <p:cNvPr id="76" name="Shape 74"/>
          <p:cNvSpPr/>
          <p:nvPr/>
        </p:nvSpPr>
        <p:spPr>
          <a:xfrm>
            <a:off x="6382512" y="454456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77" name="Shape 75"/>
          <p:cNvSpPr/>
          <p:nvPr/>
        </p:nvSpPr>
        <p:spPr>
          <a:xfrm>
            <a:off x="6355080" y="44988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78" name="Shape 76"/>
          <p:cNvSpPr/>
          <p:nvPr/>
        </p:nvSpPr>
        <p:spPr>
          <a:xfrm>
            <a:off x="6355080" y="449884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79" name="Shape 77"/>
          <p:cNvSpPr/>
          <p:nvPr/>
        </p:nvSpPr>
        <p:spPr>
          <a:xfrm>
            <a:off x="11009376" y="461772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80" name="Text 78"/>
          <p:cNvSpPr/>
          <p:nvPr/>
        </p:nvSpPr>
        <p:spPr>
          <a:xfrm>
            <a:off x="11045952" y="468630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Q48</a:t>
            </a:r>
            <a:endParaRPr lang="en-US" sz="640" dirty="0"/>
          </a:p>
        </p:txBody>
      </p:sp>
      <p:sp>
        <p:nvSpPr>
          <p:cNvPr id="81" name="Text 79"/>
          <p:cNvSpPr/>
          <p:nvPr/>
        </p:nvSpPr>
        <p:spPr>
          <a:xfrm>
            <a:off x="6528816" y="470001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Walk through a frontend project: architecture, tradeoffs, bugs, performance and outcome.</a:t>
            </a:r>
            <a:endParaRPr lang="en-US" sz="790" dirty="0"/>
          </a:p>
        </p:txBody>
      </p:sp>
      <p:sp>
        <p:nvSpPr>
          <p:cNvPr id="82" name="Text 80"/>
          <p:cNvSpPr/>
          <p:nvPr/>
        </p:nvSpPr>
        <p:spPr>
          <a:xfrm>
            <a:off x="6528816" y="523036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83" name="Text 81"/>
          <p:cNvSpPr/>
          <p:nvPr/>
        </p:nvSpPr>
        <p:spPr>
          <a:xfrm>
            <a:off x="6528816" y="535838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state model, UX states, performance budget, accessibility, API integration, metrics</a:t>
            </a:r>
            <a:endParaRPr lang="en-US" sz="560" dirty="0"/>
          </a:p>
        </p:txBody>
      </p:sp>
      <p:sp>
        <p:nvSpPr>
          <p:cNvPr id="84" name="Text 82"/>
          <p:cNvSpPr/>
          <p:nvPr/>
        </p:nvSpPr>
        <p:spPr>
          <a:xfrm>
            <a:off x="6528816" y="562356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85" name="Text 83"/>
          <p:cNvSpPr/>
          <p:nvPr/>
        </p:nvSpPr>
        <p:spPr>
          <a:xfrm>
            <a:off x="6528816" y="575157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showing only screenshots without engineering choices</a:t>
            </a:r>
            <a:endParaRPr lang="en-US" sz="54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PrepNPlaced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 50 Frontend Developer Interview Questions — PrepNPlaced</dc:title>
  <dc:subject>Top company-style interview question decks by role</dc:subject>
  <dc:creator>PrepNPlaced</dc:creator>
  <cp:lastModifiedBy>PrepNPlaced</cp:lastModifiedBy>
  <cp:revision>1</cp:revision>
  <dcterms:created xsi:type="dcterms:W3CDTF">2026-06-03T22:21:04Z</dcterms:created>
  <dcterms:modified xsi:type="dcterms:W3CDTF">2026-06-03T22:21:04Z</dcterms:modified>
</cp:coreProperties>
</file>