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slide for Machine Learning Engineer.
Use this deck as a scenario-based interview drill. These questions are based on real patterns from technical screens, system design rounds, project debriefs, debugging rounds and hiring-manager conversations. They are not leaked/exact company questions.
Recommended use:
1) Try answering each question aloud in 3–5 minutes.
2) Use the answer signal as a checklist.
3) Use the common trap to audit your answer.
4) For project deep dives, map the question to your own projects and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Final Round: Failure + Ethics
How to use this slide:
Try answering each question aloud before reading the signal. Strong answers should be specific, scenario-based and backed by tradeoffs.
Q49. A deployed model starts rejecting good customers after a data change. Lead the incident response.
Answer blueprint:
- Clarify the requirement, users, data/input shape, scale and constraints.
- Hit these answer signals: impact scope, disable/fallback, root cause, retrain/fix, fairness review, stakeholder comms.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a model failure behind accuracy numbers.
Q50. Leadership wants to use a model for high-stakes decisions. What ethical and governance checks do you require?
Answer blueprint:
- Clarify the requirement, users, data/input shape, scale and constraints.
- Hit these answer signals: impact scope, disable/fallback, root cause, retrain/fix, fairness review, stakeholder comms.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hiding a model failure behind accuracy numbers.
Final slide coaching: For every answer, force yourself to say: constraints, design, edge cases, testing/validation, metrics, tradeoff, and follow-up. This is how top-company interviewers separate practical experience from memorized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Problem Framing &amp; Baselines
How to use this slide:
Try answering each question aloud before reading the signal. Strong answers should be specific, scenario-based and backed by tradeoffs.
Q1. A marketplace wants to predict order cancellation risk. How do you frame the ML problem?
Answer blueprint:
- Clarify the requirement, users, data/input shape, scale and constraints.
- Hit these answer signals: label definition, prediction time, baseline, cost of errors, data availability,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training on data unavailable at prediction time.
Q2. How do you choose between classification, ranking, regression and anomaly detection?
Answer blueprint:
- Clarify the requirement, users, data/input shape, scale and constraints.
- Hit these answer signals: label definition, prediction time, baseline, cost of errors, data availability,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training on data unavailable at prediction time.
Q3. Design a simple baseline before building a complex model for churn prediction.
Answer blueprint:
- Clarify the requirement, users, data/input shape, scale and constraints.
- Hit these answer signals: label definition, prediction time, baseline, cost of errors, data availability,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training on data unavailable at prediction time.
Q4. How do you define labels for fraud when confirmed fraud arrives weeks late?
Answer blueprint:
- Clarify the requirement, users, data/input shape, scale and constraints.
- Hit these answer signals: label definition, prediction time, baseline, cost of errors, data availability,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training on data unavailable at prediction time.
Q5. What makes an ML problem not worth solving with ML?
Answer blueprint:
- Clarify the requirement, users, data/input shape, scale and constraints.
- Hit these answer signals: label definition, prediction time, baseline, cost of errors, data availability,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training on data unavailable at prediction time.
Q6. How do you translate business costs into model thresholds?
Answer blueprint:
- Clarify the requirement, users, data/input shape, scale and constraints.
- Hit these answer signals: label definition, prediction time, baseline, cost of errors, data availability,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training on data unavailable at prediction time.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Data, Features &amp; Leakage
How to use this slide:
Try answering each question aloud before reading the signal. Strong answers should be specific, scenario-based and backed by tradeoffs.
Q7. How do you prevent target leakage in a credit-risk model?
Answer blueprint:
- Clarify the requirement, users, data/input shape, scale and constraints.
- Hit these answer signals: point-in-time joins, feature freshness, missingness, target leakage, feature store, splits.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random train/test split on time-dependent data.
Q8. Design features for a user churn model using activity, support and billing data.
Answer blueprint:
- Clarify the requirement, users, data/input shape, scale and constraints.
- Hit these answer signals: point-in-time joins, feature freshness, missingness, target leakage, feature store, splits.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random train/test split on time-dependent data.
Q9. How do you handle missing values that are informative, not random?
Answer blueprint:
- Clarify the requirement, users, data/input shape, scale and constraints.
- Hit these answer signals: point-in-time joins, feature freshness, missingness, target leakage, feature store, splits.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random train/test split on time-dependent data.
Q10. Explain point-in-time correctness for offline training and online inference.
Answer blueprint:
- Clarify the requirement, users, data/input shape, scale and constraints.
- Hit these answer signals: point-in-time joins, feature freshness, missingness, target leakage, feature store, splits.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random train/test split on time-dependent data.
Q11. How do you detect and remove duplicate or near-duplicate training examples?
Answer blueprint:
- Clarify the requirement, users, data/input shape, scale and constraints.
- Hit these answer signals: point-in-time joins, feature freshness, missingness, target leakage, feature store, splits.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random train/test split on time-dependent data.
Q12. What should a feature store guarantee for training-serving consistency?
Answer blueprint:
- Clarify the requirement, users, data/input shape, scale and constraints.
- Hit these answer signals: point-in-time joins, feature freshness, missingness, target leakage, feature store, splits.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random train/test split on time-dependent data.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Training &amp; Model Selection
How to use this slide:
Try answering each question aloud before reading the signal. Strong answers should be specific, scenario-based and backed by tradeoffs.
Q13. When would you choose logistic regression, random forest, XGBoost or neural networks?
Answer blueprint:
- Clarify the requirement, users, data/input shape, scale and constraints.
- Hit these answer signals: cross-validation, class imbalance, calibration, hyperparameters, interpretability, reproducibility.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optimizing leaderboard metric without business context.
Q14. How do you handle severe class imbalance in fraud detection?
Answer blueprint:
- Clarify the requirement, users, data/input shape, scale and constraints.
- Hit these answer signals: cross-validation, class imbalance, calibration, hyperparameters, interpretability, reproducibility.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optimizing leaderboard metric without business context.
Q15. How do you tune hyperparameters without overfitting validation data?
Answer blueprint:
- Clarify the requirement, users, data/input shape, scale and constraints.
- Hit these answer signals: cross-validation, class imbalance, calibration, hyperparameters, interpretability, reproducibility.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optimizing leaderboard metric without business context.
Q16. Why does calibration matter for risk scoring models?
Answer blueprint:
- Clarify the requirement, users, data/input shape, scale and constraints.
- Hit these answer signals: cross-validation, class imbalance, calibration, hyperparameters, interpretability, reproducibility.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optimizing leaderboard metric without business context.
Q17. How would you make training experiments reproducible?
Answer blueprint:
- Clarify the requirement, users, data/input shape, scale and constraints.
- Hit these answer signals: cross-validation, class imbalance, calibration, hyperparameters, interpretability, reproducibility.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optimizing leaderboard metric without business context.
Q18. A complex model beats baseline by 1%. How do you decide whether to ship it?
Answer blueprint:
- Clarify the requirement, users, data/input shape, scale and constraints.
- Hit these answer signals: cross-validation, class imbalance, calibration, hyperparameters, interpretability, reproducibility.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optimizing leaderboard metric without business context.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Evaluation &amp; Experimentation
How to use this slide:
Try answering each question aloud before reading the signal. Strong answers should be specific, scenario-based and backed by tradeoffs.
Q19. Choose evaluation metrics for search ranking, fraud detection and demand forecasting.
Answer blueprint:
- Clarify the requirement, users, data/input shape, scale and constraints.
- Hit these answer signals: offline metrics, precision/recall tradeoff, slices, fairness, A/B, confidence intervals.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reporting overall accuracy.
Q20. How do you evaluate a model when false positives are much more expensive than false negatives?
Answer blueprint:
- Clarify the requirement, users, data/input shape, scale and constraints.
- Hit these answer signals: offline metrics, precision/recall tradeoff, slices, fairness, A/B, confidence intervals.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reporting overall accuracy.
Q21. A model performs well overall but fails for a key customer segment. What do you do?
Answer blueprint:
- Clarify the requirement, users, data/input shape, scale and constraints.
- Hit these answer signals: offline metrics, precision/recall tradeoff, slices, fairness, A/B, confidence intervals.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reporting overall accuracy.
Q22. How do you compare offline model gains with online A/B test results?
Answer blueprint:
- Clarify the requirement, users, data/input shape, scale and constraints.
- Hit these answer signals: offline metrics, precision/recall tradeoff, slices, fairness, A/B, confidence intervals.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reporting overall accuracy.
Q23. What is data leakage in evaluation and how do you detect it?
Answer blueprint:
- Clarify the requirement, users, data/input shape, scale and constraints.
- Hit these answer signals: offline metrics, precision/recall tradeoff, slices, fairness, A/B, confidence intervals.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reporting overall accuracy.
Q24. How do you explain model performance to non-technical stakeholders?
Answer blueprint:
- Clarify the requirement, users, data/input shape, scale and constraints.
- Hit these answer signals: offline metrics, precision/recall tradeoff, slices, fairness, A/B, confidence intervals.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only reporting overall accuracy.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Deployment &amp; Serving
How to use this slide:
Try answering each question aloud before reading the signal. Strong answers should be specific, scenario-based and backed by tradeoffs.
Q25. Design real-time inference for fraud scoring under a 100ms latency budget.
Answer blueprint:
- Clarify the requirement, users, data/input shape, scale and constraints.
- Hit these answer signals: batch/online serving, model registry, feature parity, canary, fallback, latency SLA.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a notebook as production service.
Q26. When would you serve predictions in batch versus online?
Answer blueprint:
- Clarify the requirement, users, data/input shape, scale and constraints.
- Hit these answer signals: batch/online serving, model registry, feature parity, canary, fallback, latency SLA.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a notebook as production service.
Q27. How do you deploy a model safely with canary and rollback?
Answer blueprint:
- Clarify the requirement, users, data/input shape, scale and constraints.
- Hit these answer signals: batch/online serving, model registry, feature parity, canary, fallback, latency SLA.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a notebook as production service.
Q28. What belongs in a model registry and why?
Answer blueprint:
- Clarify the requirement, users, data/input shape, scale and constraints.
- Hit these answer signals: batch/online serving, model registry, feature parity, canary, fallback, latency SLA.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a notebook as production service.
Q29. How do you keep online features consistent with offline training features?
Answer blueprint:
- Clarify the requirement, users, data/input shape, scale and constraints.
- Hit these answer signals: batch/online serving, model registry, feature parity, canary, fallback, latency SLA.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a notebook as production service.
Q30. A model service times out under peak traffic. How do you debug and fix it?
Answer blueprint:
- Clarify the requirement, users, data/input shape, scale and constraints.
- Hit these answer signals: batch/online serving, model registry, feature parity, canary, fallback, latency SLA.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deploying a notebook as production service.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Monitoring, Drift &amp; Retraining
How to use this slide:
Try answering each question aloud before reading the signal. Strong answers should be specific, scenario-based and backed by tradeoffs.
Q31. What do you monitor after deploying a churn model?
Answer blueprint:
- Clarify the requirement, users, data/input shape, scale and constraints.
- Hit these answer signals: data drift, concept drift, prediction distribution, labels delay, retraining trigger, alert severity.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retraining on a schedule without diagnosing drift.
Q32. How do you distinguish data drift from concept drift?
Answer blueprint:
- Clarify the requirement, users, data/input shape, scale and constraints.
- Hit these answer signals: data drift, concept drift, prediction distribution, labels delay, retraining trigger, alert severity.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retraining on a schedule without diagnosing drift.
Q33. Labels arrive after 30 days. How do you monitor model quality meanwhile?
Answer blueprint:
- Clarify the requirement, users, data/input shape, scale and constraints.
- Hit these answer signals: data drift, concept drift, prediction distribution, labels delay, retraining trigger, alert severity.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retraining on a schedule without diagnosing drift.
Q34. How do you decide when to retrain a model?
Answer blueprint:
- Clarify the requirement, users, data/input shape, scale and constraints.
- Hit these answer signals: data drift, concept drift, prediction distribution, labels delay, retraining trigger, alert severity.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retraining on a schedule without diagnosing drift.
Q35. A model's prediction distribution shifts suddenly. Walk through debugging.
Answer blueprint:
- Clarify the requirement, users, data/input shape, scale and constraints.
- Hit these answer signals: data drift, concept drift, prediction distribution, labels delay, retraining trigger, alert severity.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retraining on a schedule without diagnosing drift.
Q36. How do you build a rollback plan for a bad model version?
Answer blueprint:
- Clarify the requirement, users, data/input shape, scale and constraints.
- Hit these answer signals: data drift, concept drift, prediction distribution, labels delay, retraining trigger, alert severity.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retraining on a schedule without diagnosing drift.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MLOps, Pipelines &amp; Governance
How to use this slide:
Try answering each question aloud before reading the signal. Strong answers should be specific, scenario-based and backed by tradeoffs.
Q37. Design an end-to-end training pipeline from raw data to registered model.
Answer blueprint:
- Clarify the requirement, users, data/input shape, scale and constraints.
- Hit these answer signals: training pipeline, data validation, experiment tracking, CI/CD, governance,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notebook handoffs and hidden data dependencies.
Q38. How do you add data validation to ML pipelines?
Answer blueprint:
- Clarify the requirement, users, data/input shape, scale and constraints.
- Hit these answer signals: training pipeline, data validation, experiment tracking, CI/CD, governance,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notebook handoffs and hidden data dependencies.
Q39. How do you track experiments, artifacts, datasets and code versions?
Answer blueprint:
- Clarify the requirement, users, data/input shape, scale and constraints.
- Hit these answer signals: training pipeline, data validation, experiment tracking, CI/CD, governance,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notebook handoffs and hidden data dependencies.
Q40. What tests belong in CI for ML code and model pipelines?
Answer blueprint:
- Clarify the requirement, users, data/input shape, scale and constraints.
- Hit these answer signals: training pipeline, data validation, experiment tracking, CI/CD, governance,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notebook handoffs and hidden data dependencies.
Q41. How do you manage access to sensitive training data?
Answer blueprint:
- Clarify the requirement, users, data/input shape, scale and constraints.
- Hit these answer signals: training pipeline, data validation, experiment tracking, CI/CD, governance,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notebook handoffs and hidden data dependencies.
Q42. How do you document model limitations and intended use?
Answer blueprint:
- Clarify the requirement, users, data/input shape, scale and constraints.
- Hit these answer signals: training pipeline, data validation, experiment tracking, CI/CD, governance, lineage.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manual notebook handoffs and hidden data dependencies.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Learning Engineer — ML System Design Cases
How to use this slide:
Try answering each question aloud before reading the signal. Strong answers should be specific, scenario-based and backed by tradeoffs.
Q43. Design a recommendation system for an ecommerce homepage.
Answer blueprint:
- Clarify the requirement, users, data/input shape, scale and constraints.
- Hit these answer signals: architecture, label strategy, feature pipeline, evaluation, serving, monitoring,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focusing only on algorithm choice.
Q44. Design a demand forecasting system for inventory planning.
Answer blueprint:
- Clarify the requirement, users, data/input shape, scale and constraints.
- Hit these answer signals: architecture, label strategy, feature pipeline, evaluation, serving, monitoring,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focusing only on algorithm choice.
Q45. Design a fraud detection system with real-time and batch signals.
Answer blueprint:
- Clarify the requirement, users, data/input shape, scale and constraints.
- Hit these answer signals: architecture, label strategy, feature pipeline, evaluation, serving, monitoring,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focusing only on algorithm choice.
Q46. Design a document classification system for support tickets.
Answer blueprint:
- Clarify the requirement, users, data/input shape, scale and constraints.
- Hit these answer signals: architecture, label strategy, feature pipeline, evaluation, serving, monitoring,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focusing only on algorithm choice.
Q47. Design an ML-powered lead scoring system for sales teams.
Answer blueprint:
- Clarify the requirement, users, data/input shape, scale and constraints.
- Hit these answer signals: architecture, label strategy, feature pipeline, evaluation, serving, monitoring,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focusing only on algorithm choice.
Q48. Walk through your strongest ML project: data, model, deployment, monitoring and impact.
Answer blueprint:
- Clarify the requirement, users, data/input shape, scale and constraints.
- Hit these answer signals: architecture, label strategy, feature pipeline, evaluation, serving, monitoring, business metric.
- Discuss edge cases, failure modes, security/privacy, reliability, cost and stakeholder impact where relevant.
- Add validation: tests, monitoring, evals, quality checks, reconciliation or rollout metrics.
- Close with tradeoffs and what you would do at 10x scale or under a tighter SLA.
Common trap to avoid: focusing only on algorithm choice.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2081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futuristic_tech_themed_personal_brand_bann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695" cy="3044952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2907792"/>
            <a:ext cx="12191695" cy="3950208"/>
          </a:xfrm>
          <a:prstGeom prst="rect">
            <a:avLst/>
          </a:prstGeom>
          <a:solidFill>
            <a:srgbClr val="020818"/>
          </a:solidFill>
          <a:ln w="12700">
            <a:solidFill>
              <a:srgbClr val="020818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0" y="2907792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267093" y="2907792"/>
            <a:ext cx="7924602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94360" y="3273552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INTERVIEW PREP DECK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594360" y="3547872"/>
            <a:ext cx="5806440" cy="1051560"/>
          </a:xfrm>
          <a:prstGeom prst="rect">
            <a:avLst/>
          </a:prstGeom>
          <a:noFill/>
          <a:ln/>
        </p:spPr>
        <p:txBody>
          <a:bodyPr wrap="square" lIns="127" tIns="127" rIns="127" bIns="127" rtlCol="0" anchor="ctr">
            <a:normAutofit/>
          </a:bodyPr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Top 50 Machine Learning Engineer</a:t>
            </a:r>
            <a:endParaRPr lang="en-US" sz="2600" dirty="0"/>
          </a:p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Interview Questions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621792" y="4681728"/>
            <a:ext cx="5806440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820" dirty="0">
                <a:solidFill>
                  <a:srgbClr val="CAD8F2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Major scenario-based questions modeled on real top-company interview loops: architecture, debugging, project deep dives, tradeoffs, metrics and production judgement.</a:t>
            </a:r>
            <a:endParaRPr lang="en-US" sz="820" dirty="0"/>
          </a:p>
        </p:txBody>
      </p:sp>
      <p:sp>
        <p:nvSpPr>
          <p:cNvPr id="9" name="Shape 6"/>
          <p:cNvSpPr/>
          <p:nvPr/>
        </p:nvSpPr>
        <p:spPr>
          <a:xfrm>
            <a:off x="621792" y="5358384"/>
            <a:ext cx="859536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676656" y="5440680"/>
            <a:ext cx="74980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</a:t>
            </a:r>
            <a:endParaRPr lang="en-US" sz="660" dirty="0"/>
          </a:p>
        </p:txBody>
      </p:sp>
      <p:sp>
        <p:nvSpPr>
          <p:cNvPr id="11" name="Shape 8"/>
          <p:cNvSpPr/>
          <p:nvPr/>
        </p:nvSpPr>
        <p:spPr>
          <a:xfrm>
            <a:off x="1591056" y="5358384"/>
            <a:ext cx="804672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645920" y="5440680"/>
            <a:ext cx="6949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MLOps</a:t>
            </a:r>
            <a:endParaRPr lang="en-US" sz="660" dirty="0"/>
          </a:p>
        </p:txBody>
      </p:sp>
      <p:sp>
        <p:nvSpPr>
          <p:cNvPr id="13" name="Shape 10"/>
          <p:cNvSpPr/>
          <p:nvPr/>
        </p:nvSpPr>
        <p:spPr>
          <a:xfrm>
            <a:off x="2505456" y="5358384"/>
            <a:ext cx="978408" cy="292608"/>
          </a:xfrm>
          <a:prstGeom prst="roundRect">
            <a:avLst>
              <a:gd name="adj" fmla="val 25000"/>
            </a:avLst>
          </a:prstGeom>
          <a:solidFill>
            <a:srgbClr val="071226"/>
          </a:solidFill>
          <a:ln w="7620">
            <a:solidFill>
              <a:srgbClr val="1C6DDB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560320" y="5440680"/>
            <a:ext cx="86868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60" b="1" dirty="0">
                <a:solidFill>
                  <a:srgbClr val="EAF7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Monitoring</a:t>
            </a:r>
            <a:endParaRPr lang="en-US" sz="660" dirty="0"/>
          </a:p>
        </p:txBody>
      </p:sp>
      <p:sp>
        <p:nvSpPr>
          <p:cNvPr id="15" name="Text 12"/>
          <p:cNvSpPr/>
          <p:nvPr/>
        </p:nvSpPr>
        <p:spPr>
          <a:xfrm>
            <a:off x="621792" y="5870448"/>
            <a:ext cx="6492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40" dirty="0">
                <a:solidFill>
                  <a:srgbClr val="AFC5E8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Includes: 50 question cards • answer signals • common traps • detailed speaker notes • CSV question bank</a:t>
            </a:r>
            <a:endParaRPr lang="en-US" sz="740" dirty="0"/>
          </a:p>
        </p:txBody>
      </p:sp>
      <p:sp>
        <p:nvSpPr>
          <p:cNvPr id="16" name="Text 13"/>
          <p:cNvSpPr/>
          <p:nvPr/>
        </p:nvSpPr>
        <p:spPr>
          <a:xfrm>
            <a:off x="621792" y="6144768"/>
            <a:ext cx="3474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20" b="1" dirty="0">
                <a:solidFill>
                  <a:srgbClr val="00CFE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Prepared for PrepNPlaced learners</a:t>
            </a:r>
            <a:endParaRPr lang="en-US" sz="720" dirty="0"/>
          </a:p>
        </p:txBody>
      </p:sp>
      <p:sp>
        <p:nvSpPr>
          <p:cNvPr id="17" name="Shape 14"/>
          <p:cNvSpPr/>
          <p:nvPr/>
        </p:nvSpPr>
        <p:spPr>
          <a:xfrm>
            <a:off x="7360920" y="3364992"/>
            <a:ext cx="4160520" cy="2514600"/>
          </a:xfrm>
          <a:prstGeom prst="roundRect">
            <a:avLst>
              <a:gd name="adj" fmla="val 4364"/>
            </a:avLst>
          </a:prstGeom>
          <a:solidFill>
            <a:srgbClr val="0B1730"/>
          </a:solidFill>
          <a:ln w="10160">
            <a:solidFill>
              <a:srgbClr val="284B8F"/>
            </a:solidFill>
            <a:prstDash val="solid"/>
          </a:ln>
        </p:spPr>
      </p:sp>
      <p:pic>
        <p:nvPicPr>
          <p:cNvPr id="18" name="Image 1" descr="/mnt/data/Screenshot 2026-06-04 at 03.30.14.png">    </p:cNvPr>
          <p:cNvPicPr>
            <a:picLocks noChangeAspect="1"/>
          </p:cNvPicPr>
          <p:nvPr/>
        </p:nvPicPr>
        <p:blipFill>
          <a:blip r:embed="rId2">
            <a:alphaModFix amt="94000"/>
          </a:blip>
          <a:stretch>
            <a:fillRect/>
          </a:stretch>
        </p:blipFill>
        <p:spPr>
          <a:xfrm>
            <a:off x="7452360" y="3456432"/>
            <a:ext cx="3977640" cy="2249424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7360920" y="5897880"/>
            <a:ext cx="4160520" cy="384048"/>
          </a:xfrm>
          <a:prstGeom prst="roundRect">
            <a:avLst>
              <a:gd name="adj" fmla="val 19048"/>
            </a:avLst>
          </a:prstGeom>
          <a:solidFill>
            <a:srgbClr val="06132A"/>
          </a:solidFill>
          <a:ln w="10160">
            <a:solidFill>
              <a:srgbClr val="00CFEA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4656" y="6007608"/>
            <a:ext cx="38221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70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ML systems • Training • MLOps  •  16 WEEKS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2004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48640"/>
            <a:ext cx="795528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Round: Failure + Ethics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932688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Ownership, communication and responsible ML.</a:t>
            </a:r>
            <a:endParaRPr lang="en-US" sz="850" dirty="0"/>
          </a:p>
        </p:txBody>
      </p:sp>
      <p:sp>
        <p:nvSpPr>
          <p:cNvPr id="19" name="Shape 17"/>
          <p:cNvSpPr/>
          <p:nvPr/>
        </p:nvSpPr>
        <p:spPr>
          <a:xfrm>
            <a:off x="62179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59436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94360" y="1417320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24865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8523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Q49</a:t>
            </a:r>
            <a:endParaRPr lang="en-US" sz="640" dirty="0"/>
          </a:p>
        </p:txBody>
      </p:sp>
      <p:sp>
        <p:nvSpPr>
          <p:cNvPr id="24" name="Text 22"/>
          <p:cNvSpPr/>
          <p:nvPr/>
        </p:nvSpPr>
        <p:spPr>
          <a:xfrm>
            <a:off x="76809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deployed model starts rejecting good customers after a data change. Lead the incident response.</a:t>
            </a:r>
            <a:endParaRPr lang="en-US" sz="790" dirty="0"/>
          </a:p>
        </p:txBody>
      </p:sp>
      <p:sp>
        <p:nvSpPr>
          <p:cNvPr id="25" name="Text 23"/>
          <p:cNvSpPr/>
          <p:nvPr/>
        </p:nvSpPr>
        <p:spPr>
          <a:xfrm>
            <a:off x="76809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26" name="Text 24"/>
          <p:cNvSpPr/>
          <p:nvPr/>
        </p:nvSpPr>
        <p:spPr>
          <a:xfrm>
            <a:off x="76809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impact scope, disable/fallback, root cause, retrain/fix, fairness review, stakeholder comms</a:t>
            </a:r>
            <a:endParaRPr lang="en-US" sz="560" dirty="0"/>
          </a:p>
        </p:txBody>
      </p:sp>
      <p:sp>
        <p:nvSpPr>
          <p:cNvPr id="27" name="Text 25"/>
          <p:cNvSpPr/>
          <p:nvPr/>
        </p:nvSpPr>
        <p:spPr>
          <a:xfrm>
            <a:off x="76809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28" name="Text 26"/>
          <p:cNvSpPr/>
          <p:nvPr/>
        </p:nvSpPr>
        <p:spPr>
          <a:xfrm>
            <a:off x="76809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a model failure behind accuracy numbers</a:t>
            </a:r>
            <a:endParaRPr lang="en-US" sz="540" dirty="0"/>
          </a:p>
        </p:txBody>
      </p:sp>
      <p:sp>
        <p:nvSpPr>
          <p:cNvPr id="29" name="Shape 27"/>
          <p:cNvSpPr/>
          <p:nvPr/>
        </p:nvSpPr>
        <p:spPr>
          <a:xfrm>
            <a:off x="6291072" y="146304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6263640" y="1417320"/>
            <a:ext cx="5349240" cy="1508760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263640" y="1417320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10917936" y="1536192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10954512" y="1604772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Q50</a:t>
            </a:r>
            <a:endParaRPr lang="en-US" sz="640" dirty="0"/>
          </a:p>
        </p:txBody>
      </p:sp>
      <p:sp>
        <p:nvSpPr>
          <p:cNvPr id="34" name="Text 32"/>
          <p:cNvSpPr/>
          <p:nvPr/>
        </p:nvSpPr>
        <p:spPr>
          <a:xfrm>
            <a:off x="6437376" y="1618488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Leadership wants to use a model for high-stakes decisions. What ethical and governance checks do you require?</a:t>
            </a:r>
            <a:endParaRPr lang="en-US" sz="790" dirty="0"/>
          </a:p>
        </p:txBody>
      </p:sp>
      <p:sp>
        <p:nvSpPr>
          <p:cNvPr id="35" name="Text 33"/>
          <p:cNvSpPr/>
          <p:nvPr/>
        </p:nvSpPr>
        <p:spPr>
          <a:xfrm>
            <a:off x="6437376" y="2148840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6" name="Text 34"/>
          <p:cNvSpPr/>
          <p:nvPr/>
        </p:nvSpPr>
        <p:spPr>
          <a:xfrm>
            <a:off x="6437376" y="2276856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impact scope, disable/fallback, root cause, retrain/fix, fairness review, stakeholder comms</a:t>
            </a:r>
            <a:endParaRPr lang="en-US" sz="560" dirty="0"/>
          </a:p>
        </p:txBody>
      </p:sp>
      <p:sp>
        <p:nvSpPr>
          <p:cNvPr id="37" name="Text 35"/>
          <p:cNvSpPr/>
          <p:nvPr/>
        </p:nvSpPr>
        <p:spPr>
          <a:xfrm>
            <a:off x="6437376" y="2542032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8" name="Text 36"/>
          <p:cNvSpPr/>
          <p:nvPr/>
        </p:nvSpPr>
        <p:spPr>
          <a:xfrm>
            <a:off x="6437376" y="2670048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hiding a model failure behind accuracy numbers</a:t>
            </a:r>
            <a:endParaRPr lang="en-US" sz="540" dirty="0"/>
          </a:p>
        </p:txBody>
      </p:sp>
      <p:sp>
        <p:nvSpPr>
          <p:cNvPr id="39" name="Shape 37"/>
          <p:cNvSpPr/>
          <p:nvPr/>
        </p:nvSpPr>
        <p:spPr>
          <a:xfrm>
            <a:off x="594360" y="3401568"/>
            <a:ext cx="5623560" cy="2331720"/>
          </a:xfrm>
          <a:prstGeom prst="roundRect">
            <a:avLst>
              <a:gd name="adj" fmla="val 4706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86868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Framework</a:t>
            </a:r>
            <a:endParaRPr lang="en-US" sz="1500" dirty="0"/>
          </a:p>
        </p:txBody>
      </p:sp>
      <p:sp>
        <p:nvSpPr>
          <p:cNvPr id="41" name="Text 39"/>
          <p:cNvSpPr/>
          <p:nvPr/>
        </p:nvSpPr>
        <p:spPr>
          <a:xfrm>
            <a:off x="868680" y="4023360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Clarify problem, users, scale, constraints and success metric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868680" y="4315968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State assumptions before architecture/code/analysis</a:t>
            </a:r>
            <a:endParaRPr lang="en-US" sz="790" dirty="0"/>
          </a:p>
        </p:txBody>
      </p:sp>
      <p:sp>
        <p:nvSpPr>
          <p:cNvPr id="43" name="Text 41"/>
          <p:cNvSpPr/>
          <p:nvPr/>
        </p:nvSpPr>
        <p:spPr>
          <a:xfrm>
            <a:off x="868680" y="4608576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Explain design, edge cases, failure modes and tradeoffs</a:t>
            </a:r>
            <a:endParaRPr lang="en-US" sz="790" dirty="0"/>
          </a:p>
        </p:txBody>
      </p:sp>
      <p:sp>
        <p:nvSpPr>
          <p:cNvPr id="44" name="Text 42"/>
          <p:cNvSpPr/>
          <p:nvPr/>
        </p:nvSpPr>
        <p:spPr>
          <a:xfrm>
            <a:off x="868680" y="4901184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Add validation: tests, monitoring, evals or reconciliation</a:t>
            </a:r>
            <a:endParaRPr lang="en-US" sz="790" dirty="0"/>
          </a:p>
        </p:txBody>
      </p:sp>
      <p:sp>
        <p:nvSpPr>
          <p:cNvPr id="45" name="Text 43"/>
          <p:cNvSpPr/>
          <p:nvPr/>
        </p:nvSpPr>
        <p:spPr>
          <a:xfrm>
            <a:off x="868680" y="5193792"/>
            <a:ext cx="50292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Close with metrics, rollback plan and business impact</a:t>
            </a:r>
            <a:endParaRPr lang="en-US" sz="790" dirty="0"/>
          </a:p>
        </p:txBody>
      </p:sp>
      <p:sp>
        <p:nvSpPr>
          <p:cNvPr id="46" name="Shape 44"/>
          <p:cNvSpPr/>
          <p:nvPr/>
        </p:nvSpPr>
        <p:spPr>
          <a:xfrm>
            <a:off x="6446520" y="3401568"/>
            <a:ext cx="5166360" cy="2331720"/>
          </a:xfrm>
          <a:prstGeom prst="roundRect">
            <a:avLst>
              <a:gd name="adj" fmla="val 4706"/>
            </a:avLst>
          </a:prstGeom>
          <a:solidFill>
            <a:srgbClr val="E9FE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720840" y="3621024"/>
            <a:ext cx="25603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Mock Drill Plan</a:t>
            </a:r>
            <a:endParaRPr lang="en-US" sz="1500" dirty="0"/>
          </a:p>
        </p:txBody>
      </p:sp>
      <p:sp>
        <p:nvSpPr>
          <p:cNvPr id="48" name="Text 46"/>
          <p:cNvSpPr/>
          <p:nvPr/>
        </p:nvSpPr>
        <p:spPr>
          <a:xfrm>
            <a:off x="6720840" y="402336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Pick 10 questions/day: 6 technical, 2 design, 2 behavioral.</a:t>
            </a:r>
            <a:endParaRPr lang="en-US" sz="790" dirty="0"/>
          </a:p>
        </p:txBody>
      </p:sp>
      <p:sp>
        <p:nvSpPr>
          <p:cNvPr id="49" name="Text 47"/>
          <p:cNvSpPr/>
          <p:nvPr/>
        </p:nvSpPr>
        <p:spPr>
          <a:xfrm>
            <a:off x="6720840" y="4334256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Record your 3-minute answer and score against signal focus.</a:t>
            </a:r>
            <a:endParaRPr lang="en-US" sz="790" dirty="0"/>
          </a:p>
        </p:txBody>
      </p:sp>
      <p:sp>
        <p:nvSpPr>
          <p:cNvPr id="50" name="Text 48"/>
          <p:cNvSpPr/>
          <p:nvPr/>
        </p:nvSpPr>
        <p:spPr>
          <a:xfrm>
            <a:off x="6720840" y="4645152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Rewrite weak answers using project proof and measurable outcomes.</a:t>
            </a:r>
            <a:endParaRPr lang="en-US" sz="790" dirty="0"/>
          </a:p>
        </p:txBody>
      </p:sp>
      <p:sp>
        <p:nvSpPr>
          <p:cNvPr id="51" name="Text 49"/>
          <p:cNvSpPr/>
          <p:nvPr/>
        </p:nvSpPr>
        <p:spPr>
          <a:xfrm>
            <a:off x="6720840" y="4956048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Prepare 2 STAR stories: incident, tradeoff, stakeholder conflict.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20840" y="526694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9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• Convert every answer into a resume/project talking point.</a:t>
            </a:r>
            <a:endParaRPr lang="en-US" sz="790" dirty="0"/>
          </a:p>
        </p:txBody>
      </p:sp>
      <p:sp>
        <p:nvSpPr>
          <p:cNvPr id="53" name="Shape 5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55" name="Text 53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56" name="Text 54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Problem Framing &amp; Baselines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MLE interviews start with the business decision and prediction moment.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Q1–Q6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02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marketplace wants to predict order cancellation risk. How do you frame the ML problem?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label definition, prediction time, baseline, cost of errors, data availability, metric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on data unavailable at prediction time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choose between classification, ranking, regression and anomaly detection?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label definition, prediction time, baseline, cost of errors, data availability, metric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on data unavailable at prediction time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simple baseline before building a complex model for churn prediction.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label definition, prediction time, baseline, cost of errors, data availability, metric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on data unavailable at prediction time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define labels for fraud when confirmed fraud arrives weeks late?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label definition, prediction time, baseline, cost of errors, data availability, metric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on data unavailable at prediction time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makes an ML problem not worth solving with ML?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label definition, prediction time, baseline, cost of errors, data availability, metric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on data unavailable at prediction time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translate business costs into model thresholds?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label definition, prediction time, baseline, cost of errors, data availability, metric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on data unavailable at prediction time</a:t>
            </a:r>
            <a:endParaRPr lang="en-US" sz="54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Data, Features &amp; Leakage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Feature correctness usually matters more than model choice.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Q7–Q12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03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prevent target leakage in a credit-risk model?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point-in-time joins, feature freshness, missingness, target leakage, feature store, splits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random train/test split on time-dependent data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features for a user churn model using activity, support and billing data.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point-in-time joins, feature freshness, missingness, target leakage, feature store, splits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random train/test split on time-dependent data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Q09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missing values that are informative, not random?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point-in-time joins, feature freshness, missingness, target leakage, feature store, splits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random train/test split on time-dependent data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Explain point-in-time correctness for offline training and online inference.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point-in-time joins, feature freshness, missingness, target leakage, feature store, splits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random train/test split on time-dependent data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detect and remove duplicate or near-duplicate training examples?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point-in-time joins, feature freshness, missingness, target leakage, feature store, splits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random train/test split on time-dependent data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should a feature store guarantee for training-serving consistency?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point-in-time joins, feature freshness, missingness, target leakage, feature store, splits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random train/test split on time-dependent data</a:t>
            </a:r>
            <a:endParaRPr lang="en-US" sz="5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Training &amp; Model Selection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Strong candidates choose methods based on constraints, not hype.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Q13–Q18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would you choose logistic regression, random forest, XGBoost or neural networks?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cross-validation, class imbalance, calibration, hyperparameters, interpretability, reproducibility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optimizing leaderboard metric without business context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handle severe class imbalance in fraud detection?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cross-validation, class imbalance, calibration, hyperparameters, interpretability, reproducibility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optimizing leaderboard metric without business context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tune hyperparameters without overfitting validation data?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cross-validation, class imbalance, calibration, hyperparameters, interpretability, reproducibility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optimizing leaderboard metric without business context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does calibration matter for risk scoring models?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cross-validation, class imbalance, calibration, hyperparameters, interpretability, reproducibility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optimizing leaderboard metric without business context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would you make training experiments reproducible?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cross-validation, class imbalance, calibration, hyperparameters, interpretability, reproducibility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optimizing leaderboard metric without business context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complex model beats baseline by 1%. How do you decide whether to ship it?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cross-validation, class imbalance, calibration, hyperparameters, interpretability, reproducibility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optimizing leaderboard metric without business context</a:t>
            </a:r>
            <a:endParaRPr lang="en-US" sz="5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Evaluation &amp; Experimentation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MLE evaluation must match product use.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Q19–Q24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05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Q19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Choose evaluation metrics for search ranking, fraud detection and demand forecasting.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offline metrics, precision/recall tradeoff, slices, fairness, A/B, confidence intervals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reporting overall accuracy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Q20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evaluate a model when false positives are much more expensive than false negatives?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offline metrics, precision/recall tradeoff, slices, fairness, A/B, confidence intervals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reporting overall accuracy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Q21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model performs well overall but fails for a key customer segment. What do you do?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offline metrics, precision/recall tradeoff, slices, fairness, A/B, confidence intervals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reporting overall accuracy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Q22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compare offline model gains with online A/B test results?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offline metrics, precision/recall tradeoff, slices, fairness, A/B, confidence intervals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reporting overall accuracy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Q23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is data leakage in evaluation and how do you detect it?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offline metrics, precision/recall tradeoff, slices, fairness, A/B, confidence intervals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reporting overall accuracy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Q24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explain model performance to non-technical stakeholders?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offline metrics, precision/recall tradeoff, slices, fairness, A/B, confidence intervals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only reporting overall accuracy</a:t>
            </a:r>
            <a:endParaRPr lang="en-US" sz="5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Deployment &amp; Serving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Production ML is about latency, scale and rollback.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Q25–Q30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06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Q25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real-time inference for fraud scoring under a 100ms latency budget.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batch/online serving, model registry, feature parity, canary, fallback, latency SLA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a notebook as production service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Q26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When would you serve predictions in batch versus online?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batch/online serving, model registry, feature parity, canary, fallback, latency SLA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a notebook as production service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Q27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deploy a model safely with canary and rollback?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batch/online serving, model registry, feature parity, canary, fallback, latency SLA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a notebook as production service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Q28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belongs in a model registry and why?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batch/online serving, model registry, feature parity, canary, fallback, latency SLA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a notebook as production service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Q29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keep online features consistent with offline training features?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batch/online serving, model registry, feature parity, canary, fallback, latency SLA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a notebook as production service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Q30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model service times out under peak traffic. How do you debug and fix it?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batch/online serving, model registry, feature parity, canary, fallback, latency SLA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deploying a notebook as production service</a:t>
            </a:r>
            <a:endParaRPr lang="en-US" sz="54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Monitoring, Drift &amp; Retraining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model is not done after launch.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Q31–Q36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07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Q31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do you monitor after deploying a churn model?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drift, concept drift, prediction distribution, labels delay, retraining trigger, alert severity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retraining on a schedule without diagnosing drift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Q32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distinguish data drift from concept drift?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drift, concept drift, prediction distribution, labels delay, retraining trigger, alert severity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retraining on a schedule without diagnosing drift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Q33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Labels arrive after 30 days. How do you monitor model quality meanwhile?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drift, concept drift, prediction distribution, labels delay, retraining trigger, alert severity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retraining on a schedule without diagnosing drift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Q34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decide when to retrain a model?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drift, concept drift, prediction distribution, labels delay, retraining trigger, alert severity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retraining on a schedule without diagnosing drift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Q35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 model's prediction distribution shifts suddenly. Walk through debugging.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drift, concept drift, prediction distribution, labels delay, retraining trigger, alert severity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retraining on a schedule without diagnosing drift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Q36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build a rollback plan for a bad model version?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data drift, concept drift, prediction distribution, labels delay, retraining trigger, alert severity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retraining on a schedule without diagnosing drift</a:t>
            </a:r>
            <a:endParaRPr lang="en-US" sz="54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MLOps, Pipelines &amp; Governance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Senior MLEs design repeatable systems.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Q37–Q42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08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Q37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end-to-end training pipeline from raw data to registered model.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pipeline, data validation, experiment tracking, CI/CD, governance, lineage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notebook handoffs and hidden data dependencies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Q38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add data validation to ML pipelines?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pipeline, data validation, experiment tracking, CI/CD, governance, lineage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notebook handoffs and hidden data dependencies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Q39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track experiments, artifacts, datasets and code versions?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pipeline, data validation, experiment tracking, CI/CD, governance, lineage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notebook handoffs and hidden data dependencies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Q40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tests belong in CI for ML code and model pipelines?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pipeline, data validation, experiment tracking, CI/CD, governance, lineage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notebook handoffs and hidden data dependencies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Q41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manage access to sensitive training data?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pipeline, data validation, experiment tracking, CI/CD, governance, lineage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notebook handoffs and hidden data dependencies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Q42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do you document model limitations and intended use?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training pipeline, data validation, experiment tracking, CI/CD, governance, lineage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manual notebook handoffs and hidden data dependencies</a:t>
            </a:r>
            <a:endParaRPr lang="en-US" sz="54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14173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4688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5204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6235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66751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72668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877824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982980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088136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1932920" y="0"/>
            <a:ext cx="0" cy="6858000"/>
          </a:xfrm>
          <a:prstGeom prst="line">
            <a:avLst/>
          </a:prstGeom>
          <a:noFill/>
          <a:ln w="3810">
            <a:solidFill>
              <a:srgbClr val="E8EFFC">
                <a:alpha val="7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0" y="0"/>
            <a:ext cx="12191695" cy="45720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5120512" y="0"/>
            <a:ext cx="7071183" cy="45720"/>
          </a:xfrm>
          <a:prstGeom prst="rect">
            <a:avLst/>
          </a:prstGeom>
          <a:solidFill>
            <a:srgbClr val="8B5CF6"/>
          </a:solidFill>
          <a:ln w="12700">
            <a:solidFill>
              <a:srgbClr val="8B5CF6">
                <a:alpha val="0"/>
              </a:srgbClr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02920" y="301752"/>
            <a:ext cx="5394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750" dirty="0"/>
          </a:p>
        </p:txBody>
      </p:sp>
      <p:sp>
        <p:nvSpPr>
          <p:cNvPr id="17" name="Text 15"/>
          <p:cNvSpPr/>
          <p:nvPr/>
        </p:nvSpPr>
        <p:spPr>
          <a:xfrm>
            <a:off x="502920" y="502920"/>
            <a:ext cx="813816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ML System Design Cases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502920" y="868680"/>
            <a:ext cx="77724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These combine data, modeling, serving and product impact.</a:t>
            </a:r>
            <a:endParaRPr lang="en-US" sz="860" dirty="0"/>
          </a:p>
        </p:txBody>
      </p:sp>
      <p:sp>
        <p:nvSpPr>
          <p:cNvPr id="19" name="Shape 17"/>
          <p:cNvSpPr/>
          <p:nvPr/>
        </p:nvSpPr>
        <p:spPr>
          <a:xfrm>
            <a:off x="8778240" y="411480"/>
            <a:ext cx="283464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8942832" y="521208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2563E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Q43–Q48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10195560" y="521208"/>
            <a:ext cx="1143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20" b="1" dirty="0">
                <a:solidFill>
                  <a:srgbClr val="0A102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16 WEEKS</a:t>
            </a:r>
            <a:endParaRPr lang="en-US" sz="72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noFill/>
          <a:ln w="10160">
            <a:solidFill>
              <a:srgbClr val="D8E7FF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02920" y="6510528"/>
            <a:ext cx="67665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PrepNPlaced • Top-company style scenarios • Not leaked/exact company material</a:t>
            </a:r>
            <a:endParaRPr lang="en-US" sz="650" dirty="0"/>
          </a:p>
        </p:txBody>
      </p:sp>
      <p:sp>
        <p:nvSpPr>
          <p:cNvPr id="24" name="Text 22"/>
          <p:cNvSpPr/>
          <p:nvPr/>
        </p:nvSpPr>
        <p:spPr>
          <a:xfrm>
            <a:off x="7498080" y="6510528"/>
            <a:ext cx="3291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dirty="0">
                <a:solidFill>
                  <a:srgbClr val="6B7890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Machine Learning Engineer</a:t>
            </a:r>
            <a:endParaRPr lang="en-US" sz="650" dirty="0"/>
          </a:p>
        </p:txBody>
      </p:sp>
      <p:sp>
        <p:nvSpPr>
          <p:cNvPr id="25" name="Text 23"/>
          <p:cNvSpPr/>
          <p:nvPr/>
        </p:nvSpPr>
        <p:spPr>
          <a:xfrm>
            <a:off x="10972800" y="6446520"/>
            <a:ext cx="685800" cy="320040"/>
          </a:xfrm>
          <a:prstGeom prst="rect">
            <a:avLst/>
          </a:prstGeom>
          <a:solidFill>
            <a:srgbClr val="071226"/>
          </a:solidFill>
          <a:ln>
            <a:solidFill>
              <a:srgbClr val="071226"/>
            </a:solidFill>
          </a:ln>
        </p:spPr>
        <p:txBody>
          <a:bodyPr wrap="square" lIns="254" tIns="254" rIns="254" bIns="254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09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53035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50292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502920" y="120700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515721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519379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Q43</a:t>
            </a:r>
            <a:endParaRPr lang="en-US" sz="640" dirty="0"/>
          </a:p>
        </p:txBody>
      </p:sp>
      <p:sp>
        <p:nvSpPr>
          <p:cNvPr id="31" name="Text 29"/>
          <p:cNvSpPr/>
          <p:nvPr/>
        </p:nvSpPr>
        <p:spPr>
          <a:xfrm>
            <a:off x="67665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recommendation system for an ecommerce homepage.</a:t>
            </a:r>
            <a:endParaRPr lang="en-US" sz="790" dirty="0"/>
          </a:p>
        </p:txBody>
      </p:sp>
      <p:sp>
        <p:nvSpPr>
          <p:cNvPr id="32" name="Text 30"/>
          <p:cNvSpPr/>
          <p:nvPr/>
        </p:nvSpPr>
        <p:spPr>
          <a:xfrm>
            <a:off x="67665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33" name="Text 31"/>
          <p:cNvSpPr/>
          <p:nvPr/>
        </p:nvSpPr>
        <p:spPr>
          <a:xfrm>
            <a:off x="67665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architecture, label strategy, feature pipeline, evaluation, serving, monitoring, business metric</a:t>
            </a:r>
            <a:endParaRPr lang="en-US" sz="560" dirty="0"/>
          </a:p>
        </p:txBody>
      </p:sp>
      <p:sp>
        <p:nvSpPr>
          <p:cNvPr id="34" name="Text 32"/>
          <p:cNvSpPr/>
          <p:nvPr/>
        </p:nvSpPr>
        <p:spPr>
          <a:xfrm>
            <a:off x="67665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35" name="Text 33"/>
          <p:cNvSpPr/>
          <p:nvPr/>
        </p:nvSpPr>
        <p:spPr>
          <a:xfrm>
            <a:off x="67665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focusing only on algorithm choice</a:t>
            </a:r>
            <a:endParaRPr lang="en-US" sz="540" dirty="0"/>
          </a:p>
        </p:txBody>
      </p:sp>
      <p:sp>
        <p:nvSpPr>
          <p:cNvPr id="36" name="Shape 34"/>
          <p:cNvSpPr/>
          <p:nvPr/>
        </p:nvSpPr>
        <p:spPr>
          <a:xfrm>
            <a:off x="6382512" y="12527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355080" y="120700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6355080" y="120700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11009376" y="132588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11045952" y="139446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Q44</a:t>
            </a:r>
            <a:endParaRPr lang="en-US" sz="640" dirty="0"/>
          </a:p>
        </p:txBody>
      </p:sp>
      <p:sp>
        <p:nvSpPr>
          <p:cNvPr id="41" name="Text 39"/>
          <p:cNvSpPr/>
          <p:nvPr/>
        </p:nvSpPr>
        <p:spPr>
          <a:xfrm>
            <a:off x="6528816" y="140817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demand forecasting system for inventory planning.</a:t>
            </a:r>
            <a:endParaRPr lang="en-US" sz="790" dirty="0"/>
          </a:p>
        </p:txBody>
      </p:sp>
      <p:sp>
        <p:nvSpPr>
          <p:cNvPr id="42" name="Text 40"/>
          <p:cNvSpPr/>
          <p:nvPr/>
        </p:nvSpPr>
        <p:spPr>
          <a:xfrm>
            <a:off x="6528816" y="193852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43" name="Text 41"/>
          <p:cNvSpPr/>
          <p:nvPr/>
        </p:nvSpPr>
        <p:spPr>
          <a:xfrm>
            <a:off x="6528816" y="206654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architecture, label strategy, feature pipeline, evaluation, serving, monitoring, business metric</a:t>
            </a:r>
            <a:endParaRPr lang="en-US" sz="560" dirty="0"/>
          </a:p>
        </p:txBody>
      </p:sp>
      <p:sp>
        <p:nvSpPr>
          <p:cNvPr id="44" name="Text 42"/>
          <p:cNvSpPr/>
          <p:nvPr/>
        </p:nvSpPr>
        <p:spPr>
          <a:xfrm>
            <a:off x="6528816" y="233172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45" name="Text 43"/>
          <p:cNvSpPr/>
          <p:nvPr/>
        </p:nvSpPr>
        <p:spPr>
          <a:xfrm>
            <a:off x="6528816" y="245973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focusing only on algorithm choice</a:t>
            </a:r>
            <a:endParaRPr lang="en-US" sz="540" dirty="0"/>
          </a:p>
        </p:txBody>
      </p:sp>
      <p:sp>
        <p:nvSpPr>
          <p:cNvPr id="46" name="Shape 44"/>
          <p:cNvSpPr/>
          <p:nvPr/>
        </p:nvSpPr>
        <p:spPr>
          <a:xfrm>
            <a:off x="53035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50292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502920" y="285292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15721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19379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Q45</a:t>
            </a:r>
            <a:endParaRPr lang="en-US" sz="640" dirty="0"/>
          </a:p>
        </p:txBody>
      </p:sp>
      <p:sp>
        <p:nvSpPr>
          <p:cNvPr id="51" name="Text 49"/>
          <p:cNvSpPr/>
          <p:nvPr/>
        </p:nvSpPr>
        <p:spPr>
          <a:xfrm>
            <a:off x="67665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fraud detection system with real-time and batch signals.</a:t>
            </a:r>
            <a:endParaRPr lang="en-US" sz="790" dirty="0"/>
          </a:p>
        </p:txBody>
      </p:sp>
      <p:sp>
        <p:nvSpPr>
          <p:cNvPr id="52" name="Text 50"/>
          <p:cNvSpPr/>
          <p:nvPr/>
        </p:nvSpPr>
        <p:spPr>
          <a:xfrm>
            <a:off x="67665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53" name="Text 51"/>
          <p:cNvSpPr/>
          <p:nvPr/>
        </p:nvSpPr>
        <p:spPr>
          <a:xfrm>
            <a:off x="67665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architecture, label strategy, feature pipeline, evaluation, serving, monitoring, business metric</a:t>
            </a:r>
            <a:endParaRPr lang="en-US" sz="560" dirty="0"/>
          </a:p>
        </p:txBody>
      </p:sp>
      <p:sp>
        <p:nvSpPr>
          <p:cNvPr id="54" name="Text 52"/>
          <p:cNvSpPr/>
          <p:nvPr/>
        </p:nvSpPr>
        <p:spPr>
          <a:xfrm>
            <a:off x="67665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55" name="Text 53"/>
          <p:cNvSpPr/>
          <p:nvPr/>
        </p:nvSpPr>
        <p:spPr>
          <a:xfrm>
            <a:off x="67665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focusing only on algorithm choice</a:t>
            </a:r>
            <a:endParaRPr lang="en-US" sz="540" dirty="0"/>
          </a:p>
        </p:txBody>
      </p:sp>
      <p:sp>
        <p:nvSpPr>
          <p:cNvPr id="56" name="Shape 54"/>
          <p:cNvSpPr/>
          <p:nvPr/>
        </p:nvSpPr>
        <p:spPr>
          <a:xfrm>
            <a:off x="6382512" y="28986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6355080" y="285292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355080" y="285292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11009376" y="297180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11045952" y="304038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Q46</a:t>
            </a:r>
            <a:endParaRPr lang="en-US" sz="640" dirty="0"/>
          </a:p>
        </p:txBody>
      </p:sp>
      <p:sp>
        <p:nvSpPr>
          <p:cNvPr id="61" name="Text 59"/>
          <p:cNvSpPr/>
          <p:nvPr/>
        </p:nvSpPr>
        <p:spPr>
          <a:xfrm>
            <a:off x="6528816" y="305409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 document classification system for support tickets.</a:t>
            </a:r>
            <a:endParaRPr lang="en-US" sz="790" dirty="0"/>
          </a:p>
        </p:txBody>
      </p:sp>
      <p:sp>
        <p:nvSpPr>
          <p:cNvPr id="62" name="Text 60"/>
          <p:cNvSpPr/>
          <p:nvPr/>
        </p:nvSpPr>
        <p:spPr>
          <a:xfrm>
            <a:off x="6528816" y="358444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63" name="Text 61"/>
          <p:cNvSpPr/>
          <p:nvPr/>
        </p:nvSpPr>
        <p:spPr>
          <a:xfrm>
            <a:off x="6528816" y="371246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architecture, label strategy, feature pipeline, evaluation, serving, monitoring, business metric</a:t>
            </a:r>
            <a:endParaRPr lang="en-US" sz="560" dirty="0"/>
          </a:p>
        </p:txBody>
      </p:sp>
      <p:sp>
        <p:nvSpPr>
          <p:cNvPr id="64" name="Text 62"/>
          <p:cNvSpPr/>
          <p:nvPr/>
        </p:nvSpPr>
        <p:spPr>
          <a:xfrm>
            <a:off x="6528816" y="397764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65" name="Text 63"/>
          <p:cNvSpPr/>
          <p:nvPr/>
        </p:nvSpPr>
        <p:spPr>
          <a:xfrm>
            <a:off x="6528816" y="410565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focusing only on algorithm choice</a:t>
            </a:r>
            <a:endParaRPr lang="en-US" sz="540" dirty="0"/>
          </a:p>
        </p:txBody>
      </p:sp>
      <p:sp>
        <p:nvSpPr>
          <p:cNvPr id="66" name="Shape 64"/>
          <p:cNvSpPr/>
          <p:nvPr/>
        </p:nvSpPr>
        <p:spPr>
          <a:xfrm>
            <a:off x="53035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50292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502920" y="4498848"/>
            <a:ext cx="5349240" cy="50292"/>
          </a:xfrm>
          <a:prstGeom prst="rect">
            <a:avLst/>
          </a:prstGeom>
          <a:solidFill>
            <a:srgbClr val="00CFEA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15721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19379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Q47</a:t>
            </a:r>
            <a:endParaRPr lang="en-US" sz="640" dirty="0"/>
          </a:p>
        </p:txBody>
      </p:sp>
      <p:sp>
        <p:nvSpPr>
          <p:cNvPr id="71" name="Text 69"/>
          <p:cNvSpPr/>
          <p:nvPr/>
        </p:nvSpPr>
        <p:spPr>
          <a:xfrm>
            <a:off x="67665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Design an ML-powered lead scoring system for sales teams.</a:t>
            </a:r>
            <a:endParaRPr lang="en-US" sz="790" dirty="0"/>
          </a:p>
        </p:txBody>
      </p:sp>
      <p:sp>
        <p:nvSpPr>
          <p:cNvPr id="72" name="Text 70"/>
          <p:cNvSpPr/>
          <p:nvPr/>
        </p:nvSpPr>
        <p:spPr>
          <a:xfrm>
            <a:off x="67665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73" name="Text 71"/>
          <p:cNvSpPr/>
          <p:nvPr/>
        </p:nvSpPr>
        <p:spPr>
          <a:xfrm>
            <a:off x="67665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architecture, label strategy, feature pipeline, evaluation, serving, monitoring, business metric</a:t>
            </a:r>
            <a:endParaRPr lang="en-US" sz="560" dirty="0"/>
          </a:p>
        </p:txBody>
      </p:sp>
      <p:sp>
        <p:nvSpPr>
          <p:cNvPr id="74" name="Text 72"/>
          <p:cNvSpPr/>
          <p:nvPr/>
        </p:nvSpPr>
        <p:spPr>
          <a:xfrm>
            <a:off x="67665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75" name="Text 73"/>
          <p:cNvSpPr/>
          <p:nvPr/>
        </p:nvSpPr>
        <p:spPr>
          <a:xfrm>
            <a:off x="67665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focusing only on algorithm choice</a:t>
            </a:r>
            <a:endParaRPr lang="en-US" sz="540" dirty="0"/>
          </a:p>
        </p:txBody>
      </p:sp>
      <p:sp>
        <p:nvSpPr>
          <p:cNvPr id="76" name="Shape 74"/>
          <p:cNvSpPr/>
          <p:nvPr/>
        </p:nvSpPr>
        <p:spPr>
          <a:xfrm>
            <a:off x="6382512" y="454456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DEE8FA">
              <a:alpha val="28000"/>
            </a:srgbClr>
          </a:solidFill>
          <a:ln w="12700">
            <a:solidFill>
              <a:srgbClr val="E7EEFB">
                <a:alpha val="0"/>
              </a:srgbClr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6355080" y="4498848"/>
            <a:ext cx="5349240" cy="1481328"/>
          </a:xfrm>
          <a:prstGeom prst="roundRect">
            <a:avLst>
              <a:gd name="adj" fmla="val 6173"/>
            </a:avLst>
          </a:prstGeom>
          <a:solidFill>
            <a:srgbClr val="FFFFFF"/>
          </a:solidFill>
          <a:ln w="10160">
            <a:solidFill>
              <a:srgbClr val="CDE1FF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355080" y="4498848"/>
            <a:ext cx="5349240" cy="50292"/>
          </a:xfrm>
          <a:prstGeom prst="rect">
            <a:avLst/>
          </a:prstGeom>
          <a:solidFill>
            <a:srgbClr val="8B5CF6"/>
          </a:solidFill>
          <a:ln w="12700">
            <a:solidFill>
              <a:srgbClr val="00CFEA">
                <a:alpha val="0"/>
              </a:srgbClr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11009376" y="4617720"/>
            <a:ext cx="530352" cy="256032"/>
          </a:xfrm>
          <a:prstGeom prst="roundRect">
            <a:avLst>
              <a:gd name="adj" fmla="val 21429"/>
            </a:avLst>
          </a:prstGeom>
          <a:solidFill>
            <a:srgbClr val="071226"/>
          </a:solidFill>
          <a:ln w="12700">
            <a:solidFill>
              <a:srgbClr val="071226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11045952" y="4686300"/>
            <a:ext cx="457200" cy="640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4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Q48</a:t>
            </a:r>
            <a:endParaRPr lang="en-US" sz="640" dirty="0"/>
          </a:p>
        </p:txBody>
      </p:sp>
      <p:sp>
        <p:nvSpPr>
          <p:cNvPr id="81" name="Text 79"/>
          <p:cNvSpPr/>
          <p:nvPr/>
        </p:nvSpPr>
        <p:spPr>
          <a:xfrm>
            <a:off x="6528816" y="4700016"/>
            <a:ext cx="4398264" cy="4572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t">
            <a:normAutofit/>
          </a:bodyPr>
          <a:lstStyle/>
          <a:p>
            <a:pPr indent="0" marL="0">
              <a:buNone/>
            </a:pPr>
            <a:r>
              <a:rPr lang="en-US" sz="790" b="1" dirty="0">
                <a:solidFill>
                  <a:srgbClr val="0A1020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Walk through your strongest ML project: data, model, deployment, monitoring and impact.</a:t>
            </a:r>
            <a:endParaRPr lang="en-US" sz="790" dirty="0"/>
          </a:p>
        </p:txBody>
      </p:sp>
      <p:sp>
        <p:nvSpPr>
          <p:cNvPr id="82" name="Text 80"/>
          <p:cNvSpPr/>
          <p:nvPr/>
        </p:nvSpPr>
        <p:spPr>
          <a:xfrm>
            <a:off x="6528816" y="5230368"/>
            <a:ext cx="105156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007C9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signal</a:t>
            </a:r>
            <a:endParaRPr lang="en-US" sz="560" dirty="0"/>
          </a:p>
        </p:txBody>
      </p:sp>
      <p:sp>
        <p:nvSpPr>
          <p:cNvPr id="83" name="Text 81"/>
          <p:cNvSpPr/>
          <p:nvPr/>
        </p:nvSpPr>
        <p:spPr>
          <a:xfrm>
            <a:off x="6528816" y="5358384"/>
            <a:ext cx="5001768" cy="25603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60" dirty="0">
                <a:solidFill>
                  <a:srgbClr val="53627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architecture, label strategy, feature pipeline, evaluation, serving, monitoring, business metric</a:t>
            </a:r>
            <a:endParaRPr lang="en-US" sz="560" dirty="0"/>
          </a:p>
        </p:txBody>
      </p:sp>
      <p:sp>
        <p:nvSpPr>
          <p:cNvPr id="84" name="Text 82"/>
          <p:cNvSpPr/>
          <p:nvPr/>
        </p:nvSpPr>
        <p:spPr>
          <a:xfrm>
            <a:off x="6528816" y="5623560"/>
            <a:ext cx="1005840" cy="118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" b="1" dirty="0">
                <a:solidFill>
                  <a:srgbClr val="B45309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Common trap</a:t>
            </a:r>
            <a:endParaRPr lang="en-US" sz="560" dirty="0"/>
          </a:p>
        </p:txBody>
      </p:sp>
      <p:sp>
        <p:nvSpPr>
          <p:cNvPr id="85" name="Text 83"/>
          <p:cNvSpPr/>
          <p:nvPr/>
        </p:nvSpPr>
        <p:spPr>
          <a:xfrm>
            <a:off x="6528816" y="5751576"/>
            <a:ext cx="5001768" cy="20116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indent="0" marL="0">
              <a:buNone/>
            </a:pPr>
            <a:r>
              <a:rPr lang="en-US" sz="540" i="1" dirty="0">
                <a:solidFill>
                  <a:srgbClr val="6B4E16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focusing only on algorithm choice</a:t>
            </a:r>
            <a:endParaRPr lang="en-US" sz="5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PrepNPlaced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 50 Machine Learning Engineer Interview Questions — PrepNPlaced</dc:title>
  <dc:subject>Top company-style interview question decks by role</dc:subject>
  <dc:creator>PrepNPlaced</dc:creator>
  <cp:lastModifiedBy>PrepNPlaced</cp:lastModifiedBy>
  <cp:revision>1</cp:revision>
  <dcterms:created xsi:type="dcterms:W3CDTF">2026-06-03T22:21:04Z</dcterms:created>
  <dcterms:modified xsi:type="dcterms:W3CDTF">2026-06-03T22:21:04Z</dcterms:modified>
</cp:coreProperties>
</file>